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244836"/>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2131669"/>
            <a:ext cx="11232167" cy="5211884"/>
          </a:xfrm>
          <a:prstGeom prst="rect">
            <a:avLst/>
          </a:prstGeom>
        </p:spPr>
        <p:txBody>
          <a:bodyPr anchor="t" rtlCol="false" tIns="0" lIns="0" bIns="0" rIns="0">
            <a:spAutoFit/>
          </a:bodyPr>
          <a:lstStyle/>
          <a:p>
            <a:pPr>
              <a:lnSpc>
                <a:spcPts val="13868"/>
              </a:lnSpc>
            </a:pPr>
            <a:r>
              <a:rPr lang="en-US" sz="9905">
                <a:solidFill>
                  <a:srgbClr val="000000"/>
                </a:solidFill>
                <a:latin typeface="Montserrat Bold"/>
              </a:rPr>
              <a:t>Drowsiness and Yawn Detection</a:t>
            </a:r>
          </a:p>
          <a:p>
            <a:pPr>
              <a:lnSpc>
                <a:spcPts val="13868"/>
              </a:lnSpc>
              <a:spcBef>
                <a:spcPct val="0"/>
              </a:spcBef>
            </a:pPr>
            <a:r>
              <a:rPr lang="en-US" sz="9905">
                <a:solidFill>
                  <a:srgbClr val="000000"/>
                </a:solidFill>
                <a:latin typeface="Montserrat Bold"/>
              </a:rPr>
              <a:t>Using Python.</a:t>
            </a:r>
          </a:p>
        </p:txBody>
      </p:sp>
      <p:grpSp>
        <p:nvGrpSpPr>
          <p:cNvPr name="Group 7" id="7"/>
          <p:cNvGrpSpPr/>
          <p:nvPr/>
        </p:nvGrpSpPr>
        <p:grpSpPr>
          <a:xfrm rot="0">
            <a:off x="14778711" y="7667323"/>
            <a:ext cx="1578921" cy="15789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67131" y="7610173"/>
            <a:ext cx="7173539" cy="1136165"/>
          </a:xfrm>
          <a:prstGeom prst="rect">
            <a:avLst/>
          </a:prstGeom>
        </p:spPr>
        <p:txBody>
          <a:bodyPr anchor="t" rtlCol="false" tIns="0" lIns="0" bIns="0" rIns="0">
            <a:spAutoFit/>
          </a:bodyPr>
          <a:lstStyle/>
          <a:p>
            <a:pPr>
              <a:lnSpc>
                <a:spcPts val="4632"/>
              </a:lnSpc>
            </a:pPr>
            <a:r>
              <a:rPr lang="en-US" sz="3308">
                <a:solidFill>
                  <a:srgbClr val="000000"/>
                </a:solidFill>
                <a:latin typeface="Montserrat"/>
              </a:rPr>
              <a:t>Zenia Nouphal</a:t>
            </a:r>
          </a:p>
          <a:p>
            <a:pPr>
              <a:lnSpc>
                <a:spcPts val="4632"/>
              </a:lnSpc>
              <a:spcBef>
                <a:spcPct val="0"/>
              </a:spcBef>
            </a:pPr>
            <a:r>
              <a:rPr lang="en-US" sz="3308">
                <a:solidFill>
                  <a:srgbClr val="000000"/>
                </a:solidFill>
                <a:latin typeface="Montserrat"/>
              </a:rPr>
              <a:t>Aditi Pradhan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2315742"/>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FFFFF"/>
            </a:solidFill>
          </p:spPr>
        </p:sp>
        <p:sp>
          <p:nvSpPr>
            <p:cNvPr name="TextBox 6" id="6"/>
            <p:cNvSpPr txBox="true"/>
            <p:nvPr/>
          </p:nvSpPr>
          <p:spPr>
            <a:xfrm>
              <a:off x="0" y="-47625"/>
              <a:ext cx="5398820" cy="1733484"/>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3430344" y="3009662"/>
            <a:ext cx="4086346" cy="5013154"/>
            <a:chOff x="0" y="0"/>
            <a:chExt cx="5448461" cy="6684206"/>
          </a:xfrm>
        </p:grpSpPr>
        <p:grpSp>
          <p:nvGrpSpPr>
            <p:cNvPr name="Group 8" id="8"/>
            <p:cNvGrpSpPr/>
            <p:nvPr/>
          </p:nvGrpSpPr>
          <p:grpSpPr>
            <a:xfrm rot="0">
              <a:off x="0" y="5147134"/>
              <a:ext cx="5448461" cy="925115"/>
              <a:chOff x="0" y="0"/>
              <a:chExt cx="1066152" cy="181026"/>
            </a:xfrm>
          </p:grpSpPr>
          <p:sp>
            <p:nvSpPr>
              <p:cNvPr name="Freeform 9" id="9"/>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47625"/>
                <a:ext cx="1066152" cy="228651"/>
              </a:xfrm>
              <a:prstGeom prst="rect">
                <a:avLst/>
              </a:prstGeom>
            </p:spPr>
            <p:txBody>
              <a:bodyPr anchor="ctr" rtlCol="false" tIns="0" lIns="0" bIns="0" rIns="0"/>
              <a:lstStyle/>
              <a:p>
                <a:pPr algn="ctr">
                  <a:lnSpc>
                    <a:spcPts val="3220"/>
                  </a:lnSpc>
                </a:pPr>
                <a:r>
                  <a:rPr lang="en-US" sz="2300">
                    <a:solidFill>
                      <a:srgbClr val="FFFFFF"/>
                    </a:solidFill>
                    <a:latin typeface="Montserrat Bold"/>
                  </a:rPr>
                  <a:t>Zenia Nouphal</a:t>
                </a:r>
              </a:p>
            </p:txBody>
          </p:sp>
        </p:grpSp>
        <p:grpSp>
          <p:nvGrpSpPr>
            <p:cNvPr name="Group 11" id="11"/>
            <p:cNvGrpSpPr>
              <a:grpSpLocks noChangeAspect="true"/>
            </p:cNvGrpSpPr>
            <p:nvPr/>
          </p:nvGrpSpPr>
          <p:grpSpPr>
            <a:xfrm rot="0">
              <a:off x="252052" y="0"/>
              <a:ext cx="4944357" cy="4944357"/>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47" t="0" r="-47" b="0"/>
                </a:stretch>
              </a:blipFill>
            </p:spPr>
          </p:sp>
        </p:grpSp>
        <p:sp>
          <p:nvSpPr>
            <p:cNvPr name="TextBox 15" id="15"/>
            <p:cNvSpPr txBox="true"/>
            <p:nvPr/>
          </p:nvSpPr>
          <p:spPr>
            <a:xfrm rot="0">
              <a:off x="1005974" y="6163190"/>
              <a:ext cx="3436513" cy="521016"/>
            </a:xfrm>
            <a:prstGeom prst="rect">
              <a:avLst/>
            </a:prstGeom>
          </p:spPr>
          <p:txBody>
            <a:bodyPr anchor="t" rtlCol="false" tIns="0" lIns="0" bIns="0" rIns="0">
              <a:spAutoFit/>
            </a:bodyPr>
            <a:lstStyle/>
            <a:p>
              <a:pPr algn="ctr">
                <a:lnSpc>
                  <a:spcPts val="3637"/>
                </a:lnSpc>
              </a:pPr>
              <a:r>
                <a:rPr lang="en-US" sz="2102">
                  <a:solidFill>
                    <a:srgbClr val="000000"/>
                  </a:solidFill>
                  <a:latin typeface="Montserrat"/>
                </a:rPr>
                <a:t>IEEE UMIT, CE-2</a:t>
              </a:r>
            </a:p>
          </p:txBody>
        </p:sp>
      </p:grpSp>
      <p:grpSp>
        <p:nvGrpSpPr>
          <p:cNvPr name="Group 16" id="16"/>
          <p:cNvGrpSpPr/>
          <p:nvPr/>
        </p:nvGrpSpPr>
        <p:grpSpPr>
          <a:xfrm rot="0">
            <a:off x="10787516" y="6867365"/>
            <a:ext cx="4086346" cy="693836"/>
            <a:chOff x="0" y="0"/>
            <a:chExt cx="1066152" cy="181026"/>
          </a:xfrm>
        </p:grpSpPr>
        <p:sp>
          <p:nvSpPr>
            <p:cNvPr name="Freeform 17" id="17"/>
            <p:cNvSpPr/>
            <p:nvPr/>
          </p:nvSpPr>
          <p:spPr>
            <a:xfrm flipH="false" flipV="false" rot="0">
              <a:off x="0" y="0"/>
              <a:ext cx="1066152" cy="181026"/>
            </a:xfrm>
            <a:custGeom>
              <a:avLst/>
              <a:gdLst/>
              <a:ahLst/>
              <a:cxnLst/>
              <a:rect r="r" b="b" t="t" l="l"/>
              <a:pathLst>
                <a:path h="181026" w="1066152">
                  <a:moveTo>
                    <a:pt x="87151" y="0"/>
                  </a:moveTo>
                  <a:lnTo>
                    <a:pt x="979001" y="0"/>
                  </a:lnTo>
                  <a:cubicBezTo>
                    <a:pt x="1027133" y="0"/>
                    <a:pt x="1066152" y="39019"/>
                    <a:pt x="1066152" y="87151"/>
                  </a:cubicBezTo>
                  <a:lnTo>
                    <a:pt x="1066152" y="93875"/>
                  </a:lnTo>
                  <a:cubicBezTo>
                    <a:pt x="1066152" y="116989"/>
                    <a:pt x="1056970" y="139156"/>
                    <a:pt x="1040626" y="155500"/>
                  </a:cubicBezTo>
                  <a:cubicBezTo>
                    <a:pt x="1024282" y="171844"/>
                    <a:pt x="1002115" y="181026"/>
                    <a:pt x="979001" y="181026"/>
                  </a:cubicBezTo>
                  <a:lnTo>
                    <a:pt x="87151" y="181026"/>
                  </a:lnTo>
                  <a:cubicBezTo>
                    <a:pt x="39019" y="181026"/>
                    <a:pt x="0" y="142007"/>
                    <a:pt x="0" y="93875"/>
                  </a:cubicBezTo>
                  <a:lnTo>
                    <a:pt x="0" y="87151"/>
                  </a:lnTo>
                  <a:cubicBezTo>
                    <a:pt x="0" y="39019"/>
                    <a:pt x="39019" y="0"/>
                    <a:pt x="87151"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8" id="18"/>
            <p:cNvSpPr txBox="true"/>
            <p:nvPr/>
          </p:nvSpPr>
          <p:spPr>
            <a:xfrm>
              <a:off x="0" y="-47625"/>
              <a:ext cx="1066152" cy="228651"/>
            </a:xfrm>
            <a:prstGeom prst="rect">
              <a:avLst/>
            </a:prstGeom>
          </p:spPr>
          <p:txBody>
            <a:bodyPr anchor="ctr" rtlCol="false" tIns="0" lIns="0" bIns="0" rIns="0"/>
            <a:lstStyle/>
            <a:p>
              <a:pPr algn="ctr">
                <a:lnSpc>
                  <a:spcPts val="3219"/>
                </a:lnSpc>
              </a:pPr>
              <a:r>
                <a:rPr lang="en-US" sz="2299">
                  <a:solidFill>
                    <a:srgbClr val="FFFFFF"/>
                  </a:solidFill>
                  <a:latin typeface="Montserrat Bold"/>
                </a:rPr>
                <a:t>Aditi Pradhan</a:t>
              </a:r>
            </a:p>
          </p:txBody>
        </p:sp>
      </p:grpSp>
      <p:grpSp>
        <p:nvGrpSpPr>
          <p:cNvPr name="Group 19" id="19"/>
          <p:cNvGrpSpPr>
            <a:grpSpLocks noChangeAspect="true"/>
          </p:cNvGrpSpPr>
          <p:nvPr/>
        </p:nvGrpSpPr>
        <p:grpSpPr>
          <a:xfrm rot="0">
            <a:off x="10976555" y="3009662"/>
            <a:ext cx="3708268" cy="3708268"/>
            <a:chOff x="0" y="0"/>
            <a:chExt cx="14840029" cy="14840029"/>
          </a:xfrm>
        </p:grpSpPr>
        <p:sp>
          <p:nvSpPr>
            <p:cNvPr name="Freeform 20" id="2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1" id="2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2" id="2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4578" t="0" r="-20802" b="-67923"/>
              </a:stretch>
            </a:blipFill>
          </p:spPr>
        </p:sp>
      </p:grpSp>
      <p:sp>
        <p:nvSpPr>
          <p:cNvPr name="TextBox 23" id="23"/>
          <p:cNvSpPr txBox="true"/>
          <p:nvPr/>
        </p:nvSpPr>
        <p:spPr>
          <a:xfrm rot="0">
            <a:off x="6470029" y="1019175"/>
            <a:ext cx="5433840" cy="1057275"/>
          </a:xfrm>
          <a:prstGeom prst="rect">
            <a:avLst/>
          </a:prstGeom>
        </p:spPr>
        <p:txBody>
          <a:bodyPr anchor="t" rtlCol="false" tIns="0" lIns="0" bIns="0" rIns="0">
            <a:spAutoFit/>
          </a:bodyPr>
          <a:lstStyle/>
          <a:p>
            <a:pPr algn="ctr" marL="0" indent="0" lvl="0">
              <a:lnSpc>
                <a:spcPts val="8299"/>
              </a:lnSpc>
              <a:spcBef>
                <a:spcPct val="0"/>
              </a:spcBef>
            </a:pPr>
            <a:r>
              <a:rPr lang="en-US" sz="6916" strike="noStrike" u="none">
                <a:solidFill>
                  <a:srgbClr val="F4F6FC"/>
                </a:solidFill>
                <a:latin typeface="Roboto Bold"/>
              </a:rPr>
              <a:t>Our Team</a:t>
            </a:r>
          </a:p>
        </p:txBody>
      </p:sp>
      <p:sp>
        <p:nvSpPr>
          <p:cNvPr name="TextBox 24" id="24"/>
          <p:cNvSpPr txBox="true"/>
          <p:nvPr/>
        </p:nvSpPr>
        <p:spPr>
          <a:xfrm rot="0">
            <a:off x="11541996" y="7608826"/>
            <a:ext cx="2577385" cy="416956"/>
          </a:xfrm>
          <a:prstGeom prst="rect">
            <a:avLst/>
          </a:prstGeom>
        </p:spPr>
        <p:txBody>
          <a:bodyPr anchor="t" rtlCol="false" tIns="0" lIns="0" bIns="0" rIns="0">
            <a:spAutoFit/>
          </a:bodyPr>
          <a:lstStyle/>
          <a:p>
            <a:pPr algn="ctr">
              <a:lnSpc>
                <a:spcPts val="3637"/>
              </a:lnSpc>
            </a:pPr>
            <a:r>
              <a:rPr lang="en-US" sz="2102">
                <a:solidFill>
                  <a:srgbClr val="000000"/>
                </a:solidFill>
                <a:latin typeface="Montserrat"/>
              </a:rPr>
              <a:t>IEEE UMIT, CE-2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5441386" y="4354503"/>
            <a:ext cx="7405228" cy="1577994"/>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7398" y="3221086"/>
            <a:ext cx="8397219" cy="1246488"/>
          </a:xfrm>
          <a:prstGeom prst="rect">
            <a:avLst/>
          </a:prstGeom>
        </p:spPr>
        <p:txBody>
          <a:bodyPr anchor="t" rtlCol="false" tIns="0" lIns="0" bIns="0" rIns="0">
            <a:spAutoFit/>
          </a:bodyPr>
          <a:lstStyle/>
          <a:p>
            <a:pPr algn="l" marL="0" indent="0" lvl="0">
              <a:lnSpc>
                <a:spcPts val="10276"/>
              </a:lnSpc>
              <a:spcBef>
                <a:spcPct val="0"/>
              </a:spcBef>
            </a:pPr>
            <a:r>
              <a:rPr lang="en-US" sz="7340" strike="noStrike" u="none">
                <a:solidFill>
                  <a:srgbClr val="000000"/>
                </a:solidFill>
                <a:latin typeface="Montserrat Bold"/>
              </a:rPr>
              <a:t>Introduction</a:t>
            </a:r>
          </a:p>
        </p:txBody>
      </p:sp>
      <p:sp>
        <p:nvSpPr>
          <p:cNvPr name="TextBox 3" id="3"/>
          <p:cNvSpPr txBox="true"/>
          <p:nvPr/>
        </p:nvSpPr>
        <p:spPr>
          <a:xfrm rot="0">
            <a:off x="1737398" y="4753324"/>
            <a:ext cx="7195263" cy="3295302"/>
          </a:xfrm>
          <a:prstGeom prst="rect">
            <a:avLst/>
          </a:prstGeom>
        </p:spPr>
        <p:txBody>
          <a:bodyPr anchor="t" rtlCol="false" tIns="0" lIns="0" bIns="0" rIns="0">
            <a:spAutoFit/>
          </a:bodyPr>
          <a:lstStyle/>
          <a:p>
            <a:pPr>
              <a:lnSpc>
                <a:spcPts val="2930"/>
              </a:lnSpc>
            </a:pPr>
            <a:r>
              <a:rPr lang="en-US" sz="2093">
                <a:solidFill>
                  <a:srgbClr val="101010"/>
                </a:solidFill>
                <a:latin typeface="Montserrat"/>
              </a:rPr>
              <a:t>The code implements a drowsiness and a yawning detection system using webcam feed.</a:t>
            </a:r>
          </a:p>
          <a:p>
            <a:pPr>
              <a:lnSpc>
                <a:spcPts val="2930"/>
              </a:lnSpc>
            </a:pPr>
          </a:p>
          <a:p>
            <a:pPr>
              <a:lnSpc>
                <a:spcPts val="2930"/>
              </a:lnSpc>
            </a:pPr>
            <a:r>
              <a:rPr lang="en-US" sz="2093">
                <a:solidFill>
                  <a:srgbClr val="101010"/>
                </a:solidFill>
                <a:latin typeface="Montserrat"/>
              </a:rPr>
              <a:t>Its uses computer vision and facial landmark detection techniques to monitor the driver’s face for signs of drowsiness and yawning.</a:t>
            </a:r>
          </a:p>
          <a:p>
            <a:pPr>
              <a:lnSpc>
                <a:spcPts val="2930"/>
              </a:lnSpc>
            </a:pPr>
          </a:p>
          <a:p>
            <a:pPr algn="l" marL="0" indent="0" lvl="0">
              <a:lnSpc>
                <a:spcPts val="2930"/>
              </a:lnSpc>
              <a:spcBef>
                <a:spcPct val="0"/>
              </a:spcBef>
            </a:pPr>
            <a:r>
              <a:rPr lang="en-US" sz="2093">
                <a:solidFill>
                  <a:srgbClr val="101010"/>
                </a:solidFill>
                <a:latin typeface="Montserrat"/>
              </a:rPr>
              <a:t>When drowsiness or yawning is detected, the code triggers an alarm message.</a:t>
            </a:r>
          </a:p>
        </p:txBody>
      </p:sp>
      <p:sp>
        <p:nvSpPr>
          <p:cNvPr name="TextBox 4" id="4"/>
          <p:cNvSpPr txBox="true"/>
          <p:nvPr/>
        </p:nvSpPr>
        <p:spPr>
          <a:xfrm rot="0">
            <a:off x="10763266" y="3626560"/>
            <a:ext cx="4508966" cy="396240"/>
          </a:xfrm>
          <a:prstGeom prst="rect">
            <a:avLst/>
          </a:prstGeom>
        </p:spPr>
        <p:txBody>
          <a:bodyPr anchor="t" rtlCol="false" tIns="0" lIns="0" bIns="0" rIns="0">
            <a:spAutoFit/>
          </a:bodyPr>
          <a:lstStyle/>
          <a:p>
            <a:pPr>
              <a:lnSpc>
                <a:spcPts val="3360"/>
              </a:lnSpc>
            </a:pPr>
            <a:r>
              <a:rPr lang="en-US" sz="2400">
                <a:solidFill>
                  <a:srgbClr val="000000"/>
                </a:solidFill>
                <a:latin typeface="Montserrat Bold"/>
              </a:rPr>
              <a:t>Tech Stack:</a:t>
            </a:r>
          </a:p>
        </p:txBody>
      </p:sp>
      <p:sp>
        <p:nvSpPr>
          <p:cNvPr name="TextBox 5" id="5"/>
          <p:cNvSpPr txBox="true"/>
          <p:nvPr/>
        </p:nvSpPr>
        <p:spPr>
          <a:xfrm rot="0">
            <a:off x="10763266" y="4271122"/>
            <a:ext cx="6431284" cy="5185578"/>
          </a:xfrm>
          <a:prstGeom prst="rect">
            <a:avLst/>
          </a:prstGeom>
        </p:spPr>
        <p:txBody>
          <a:bodyPr anchor="t" rtlCol="false" tIns="0" lIns="0" bIns="0" rIns="0">
            <a:spAutoFit/>
          </a:bodyPr>
          <a:lstStyle/>
          <a:p>
            <a:pPr>
              <a:lnSpc>
                <a:spcPts val="2930"/>
              </a:lnSpc>
            </a:pPr>
            <a:r>
              <a:rPr lang="en-US" sz="2093">
                <a:solidFill>
                  <a:srgbClr val="101010"/>
                </a:solidFill>
                <a:latin typeface="Montserrat Bold Italics"/>
              </a:rPr>
              <a:t>Programming language</a:t>
            </a:r>
            <a:r>
              <a:rPr lang="en-US" sz="2093">
                <a:solidFill>
                  <a:srgbClr val="101010"/>
                </a:solidFill>
                <a:latin typeface="Montserrat"/>
              </a:rPr>
              <a:t>: Python</a:t>
            </a:r>
          </a:p>
          <a:p>
            <a:pPr>
              <a:lnSpc>
                <a:spcPts val="2930"/>
              </a:lnSpc>
            </a:pPr>
            <a:r>
              <a:rPr lang="en-US" sz="2093">
                <a:solidFill>
                  <a:srgbClr val="101010"/>
                </a:solidFill>
                <a:latin typeface="Montserrat Bold Italics"/>
              </a:rPr>
              <a:t>Libraries</a:t>
            </a:r>
            <a:r>
              <a:rPr lang="en-US" sz="2093">
                <a:solidFill>
                  <a:srgbClr val="101010"/>
                </a:solidFill>
                <a:latin typeface="Montserrat"/>
              </a:rPr>
              <a:t>:</a:t>
            </a:r>
          </a:p>
          <a:p>
            <a:pPr marL="451962" indent="-225981" lvl="1">
              <a:lnSpc>
                <a:spcPts val="2930"/>
              </a:lnSpc>
              <a:buFont typeface="Arial"/>
              <a:buChar char="•"/>
            </a:pPr>
            <a:r>
              <a:rPr lang="en-US" sz="2093">
                <a:solidFill>
                  <a:srgbClr val="101010"/>
                </a:solidFill>
                <a:latin typeface="Montserrat Bold"/>
              </a:rPr>
              <a:t>scipy</a:t>
            </a:r>
            <a:r>
              <a:rPr lang="en-US" sz="2093">
                <a:solidFill>
                  <a:srgbClr val="101010"/>
                </a:solidFill>
                <a:latin typeface="Montserrat"/>
              </a:rPr>
              <a:t>: for distance calculations.</a:t>
            </a:r>
          </a:p>
          <a:p>
            <a:pPr marL="451962" indent="-225981" lvl="1">
              <a:lnSpc>
                <a:spcPts val="2930"/>
              </a:lnSpc>
              <a:buFont typeface="Arial"/>
              <a:buChar char="•"/>
            </a:pPr>
            <a:r>
              <a:rPr lang="en-US" sz="2093">
                <a:solidFill>
                  <a:srgbClr val="101010"/>
                </a:solidFill>
                <a:latin typeface="Montserrat Bold"/>
              </a:rPr>
              <a:t>imutils</a:t>
            </a:r>
            <a:r>
              <a:rPr lang="en-US" sz="2093">
                <a:solidFill>
                  <a:srgbClr val="101010"/>
                </a:solidFill>
                <a:latin typeface="Montserrat"/>
              </a:rPr>
              <a:t>: for video stream handling and image processing.</a:t>
            </a:r>
          </a:p>
          <a:p>
            <a:pPr marL="451962" indent="-225981" lvl="1">
              <a:lnSpc>
                <a:spcPts val="2930"/>
              </a:lnSpc>
              <a:buFont typeface="Arial"/>
              <a:buChar char="•"/>
            </a:pPr>
            <a:r>
              <a:rPr lang="en-US" sz="2093">
                <a:solidFill>
                  <a:srgbClr val="101010"/>
                </a:solidFill>
                <a:latin typeface="Montserrat Bold"/>
              </a:rPr>
              <a:t>dlib</a:t>
            </a:r>
            <a:r>
              <a:rPr lang="en-US" sz="2093">
                <a:solidFill>
                  <a:srgbClr val="101010"/>
                </a:solidFill>
                <a:latin typeface="Montserrat"/>
              </a:rPr>
              <a:t>: for facial landmark detection.</a:t>
            </a:r>
          </a:p>
          <a:p>
            <a:pPr marL="451962" indent="-225981" lvl="1">
              <a:lnSpc>
                <a:spcPts val="2930"/>
              </a:lnSpc>
              <a:buFont typeface="Arial"/>
              <a:buChar char="•"/>
            </a:pPr>
            <a:r>
              <a:rPr lang="en-US" sz="2093">
                <a:solidFill>
                  <a:srgbClr val="101010"/>
                </a:solidFill>
                <a:latin typeface="Montserrat Bold"/>
              </a:rPr>
              <a:t>OpenCV</a:t>
            </a:r>
            <a:r>
              <a:rPr lang="en-US" sz="2093">
                <a:solidFill>
                  <a:srgbClr val="101010"/>
                </a:solidFill>
                <a:latin typeface="Montserrat"/>
              </a:rPr>
              <a:t>: for computer vision tasks.</a:t>
            </a:r>
          </a:p>
          <a:p>
            <a:pPr marL="451962" indent="-225981" lvl="1">
              <a:lnSpc>
                <a:spcPts val="2930"/>
              </a:lnSpc>
              <a:buFont typeface="Arial"/>
              <a:buChar char="•"/>
            </a:pPr>
            <a:r>
              <a:rPr lang="en-US" sz="2093">
                <a:solidFill>
                  <a:srgbClr val="101010"/>
                </a:solidFill>
                <a:latin typeface="Montserrat Bold"/>
              </a:rPr>
              <a:t>numpy</a:t>
            </a:r>
            <a:r>
              <a:rPr lang="en-US" sz="2093">
                <a:solidFill>
                  <a:srgbClr val="101010"/>
                </a:solidFill>
                <a:latin typeface="Montserrat"/>
              </a:rPr>
              <a:t>: for numerical operations.</a:t>
            </a:r>
          </a:p>
          <a:p>
            <a:pPr marL="451962" indent="-225981" lvl="1">
              <a:lnSpc>
                <a:spcPts val="2930"/>
              </a:lnSpc>
              <a:buFont typeface="Arial"/>
              <a:buChar char="•"/>
            </a:pPr>
            <a:r>
              <a:rPr lang="en-US" sz="2093">
                <a:solidFill>
                  <a:srgbClr val="101010"/>
                </a:solidFill>
                <a:latin typeface="Montserrat Bold"/>
              </a:rPr>
              <a:t>os</a:t>
            </a:r>
            <a:r>
              <a:rPr lang="en-US" sz="2093">
                <a:solidFill>
                  <a:srgbClr val="101010"/>
                </a:solidFill>
                <a:latin typeface="Montserrat"/>
              </a:rPr>
              <a:t>: for system-level operations.</a:t>
            </a:r>
          </a:p>
          <a:p>
            <a:pPr marL="451962" indent="-225981" lvl="1">
              <a:lnSpc>
                <a:spcPts val="2930"/>
              </a:lnSpc>
              <a:buFont typeface="Arial"/>
              <a:buChar char="•"/>
            </a:pPr>
            <a:r>
              <a:rPr lang="en-US" sz="2093">
                <a:solidFill>
                  <a:srgbClr val="101010"/>
                </a:solidFill>
                <a:latin typeface="Montserrat Bold"/>
              </a:rPr>
              <a:t>argparse</a:t>
            </a:r>
            <a:r>
              <a:rPr lang="en-US" sz="2093">
                <a:solidFill>
                  <a:srgbClr val="101010"/>
                </a:solidFill>
                <a:latin typeface="Montserrat"/>
              </a:rPr>
              <a:t>: for command-line argument parsing.</a:t>
            </a:r>
          </a:p>
          <a:p>
            <a:pPr marL="451962" indent="-225981" lvl="1">
              <a:lnSpc>
                <a:spcPts val="2930"/>
              </a:lnSpc>
              <a:buFont typeface="Arial"/>
              <a:buChar char="•"/>
            </a:pPr>
            <a:r>
              <a:rPr lang="en-US" sz="2093">
                <a:solidFill>
                  <a:srgbClr val="101010"/>
                </a:solidFill>
                <a:latin typeface="Montserrat Bold"/>
              </a:rPr>
              <a:t>threading</a:t>
            </a:r>
            <a:r>
              <a:rPr lang="en-US" sz="2093">
                <a:solidFill>
                  <a:srgbClr val="101010"/>
                </a:solidFill>
                <a:latin typeface="Montserrat"/>
              </a:rPr>
              <a:t>: for managing threads.</a:t>
            </a:r>
          </a:p>
          <a:p>
            <a:pPr>
              <a:lnSpc>
                <a:spcPts val="2930"/>
              </a:lnSpc>
            </a:pPr>
            <a:r>
              <a:rPr lang="en-US" sz="2093">
                <a:solidFill>
                  <a:srgbClr val="101010"/>
                </a:solidFill>
                <a:latin typeface="Montserrat Bold Italics"/>
              </a:rPr>
              <a:t>Text-to-speech tool: </a:t>
            </a:r>
          </a:p>
          <a:p>
            <a:pPr algn="l" marL="451962" indent="-225981" lvl="1">
              <a:lnSpc>
                <a:spcPts val="2930"/>
              </a:lnSpc>
              <a:buFont typeface="Arial"/>
              <a:buChar char="•"/>
            </a:pPr>
            <a:r>
              <a:rPr lang="en-US" sz="2093">
                <a:solidFill>
                  <a:srgbClr val="101010"/>
                </a:solidFill>
                <a:latin typeface="Montserrat Bold"/>
              </a:rPr>
              <a:t>espeak</a:t>
            </a:r>
            <a:r>
              <a:rPr lang="en-US" sz="2093">
                <a:solidFill>
                  <a:srgbClr val="101010"/>
                </a:solidFill>
                <a:latin typeface="Montserrat"/>
              </a:rPr>
              <a:t>: for generating alarm messages.</a:t>
            </a:r>
          </a:p>
        </p:txBody>
      </p:sp>
      <p:grpSp>
        <p:nvGrpSpPr>
          <p:cNvPr name="Group 6" id="6"/>
          <p:cNvGrpSpPr/>
          <p:nvPr/>
        </p:nvGrpSpPr>
        <p:grpSpPr>
          <a:xfrm rot="0">
            <a:off x="0" y="0"/>
            <a:ext cx="18288000" cy="1874361"/>
            <a:chOff x="0" y="0"/>
            <a:chExt cx="9414331" cy="964887"/>
          </a:xfrm>
        </p:grpSpPr>
        <p:sp>
          <p:nvSpPr>
            <p:cNvPr name="Freeform 7" id="7"/>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9580335" y="4639024"/>
            <a:ext cx="0" cy="384331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23315"/>
            <a:ext cx="8434945" cy="7361820"/>
          </a:xfrm>
          <a:custGeom>
            <a:avLst/>
            <a:gdLst/>
            <a:ahLst/>
            <a:cxnLst/>
            <a:rect r="r" b="b" t="t" l="l"/>
            <a:pathLst>
              <a:path h="7361820" w="8434945">
                <a:moveTo>
                  <a:pt x="0" y="0"/>
                </a:moveTo>
                <a:lnTo>
                  <a:pt x="8434945" y="0"/>
                </a:lnTo>
                <a:lnTo>
                  <a:pt x="8434945" y="7361820"/>
                </a:lnTo>
                <a:lnTo>
                  <a:pt x="0" y="7361820"/>
                </a:lnTo>
                <a:lnTo>
                  <a:pt x="0" y="0"/>
                </a:lnTo>
                <a:close/>
              </a:path>
            </a:pathLst>
          </a:custGeom>
          <a:blipFill>
            <a:blip r:embed="rId2"/>
            <a:stretch>
              <a:fillRect l="-27580" t="0" r="-27580" b="0"/>
            </a:stretch>
          </a:blipFill>
        </p:spPr>
      </p:sp>
      <p:sp>
        <p:nvSpPr>
          <p:cNvPr name="TextBox 3" id="3"/>
          <p:cNvSpPr txBox="true"/>
          <p:nvPr/>
        </p:nvSpPr>
        <p:spPr>
          <a:xfrm rot="0">
            <a:off x="10380888" y="1839789"/>
            <a:ext cx="5890717" cy="2556753"/>
          </a:xfrm>
          <a:prstGeom prst="rect">
            <a:avLst/>
          </a:prstGeom>
        </p:spPr>
        <p:txBody>
          <a:bodyPr anchor="t" rtlCol="false" tIns="0" lIns="0" bIns="0" rIns="0">
            <a:spAutoFit/>
          </a:bodyPr>
          <a:lstStyle/>
          <a:p>
            <a:pPr algn="r" marL="0" indent="0" lvl="0">
              <a:lnSpc>
                <a:spcPts val="10276"/>
              </a:lnSpc>
              <a:spcBef>
                <a:spcPct val="0"/>
              </a:spcBef>
            </a:pPr>
            <a:r>
              <a:rPr lang="en-US" sz="7340">
                <a:solidFill>
                  <a:srgbClr val="000000"/>
                </a:solidFill>
                <a:latin typeface="Montserrat Bold"/>
              </a:rPr>
              <a:t>Solution Overview</a:t>
            </a:r>
          </a:p>
        </p:txBody>
      </p:sp>
      <p:grpSp>
        <p:nvGrpSpPr>
          <p:cNvPr name="Group 4" id="4"/>
          <p:cNvGrpSpPr/>
          <p:nvPr/>
        </p:nvGrpSpPr>
        <p:grpSpPr>
          <a:xfrm rot="0">
            <a:off x="0" y="8993275"/>
            <a:ext cx="8434945" cy="1293725"/>
            <a:chOff x="0" y="0"/>
            <a:chExt cx="2137108" cy="327783"/>
          </a:xfrm>
        </p:grpSpPr>
        <p:sp>
          <p:nvSpPr>
            <p:cNvPr name="Freeform 5" id="5"/>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9209" y="0"/>
            <a:ext cx="8434945" cy="1293725"/>
            <a:chOff x="0" y="0"/>
            <a:chExt cx="2137108" cy="327783"/>
          </a:xfrm>
        </p:grpSpPr>
        <p:sp>
          <p:nvSpPr>
            <p:cNvPr name="Freeform 8" id="8"/>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090764" y="4796602"/>
            <a:ext cx="5180841" cy="3373151"/>
          </a:xfrm>
          <a:prstGeom prst="rect">
            <a:avLst/>
          </a:prstGeom>
        </p:spPr>
        <p:txBody>
          <a:bodyPr anchor="t" rtlCol="false" tIns="0" lIns="0" bIns="0" rIns="0">
            <a:spAutoFit/>
          </a:bodyPr>
          <a:lstStyle/>
          <a:p>
            <a:pPr algn="r">
              <a:lnSpc>
                <a:spcPts val="2669"/>
              </a:lnSpc>
            </a:pPr>
            <a:r>
              <a:rPr lang="en-US" sz="1906">
                <a:solidFill>
                  <a:srgbClr val="101010"/>
                </a:solidFill>
                <a:latin typeface="Montserrat"/>
              </a:rPr>
              <a:t>A drowsiness detection solution is a technology-driven system designed to monitor and alert individuals when they show signs of drowsiness, especially in contexts like driving, working, or operating heavy machinery. The primary goal is to prevent accidents and enhance safety by providing timely warnings to prevent potentially dangerous situations.</a:t>
            </a:r>
          </a:p>
          <a:p>
            <a:pPr algn="r" marL="0" indent="0" lvl="0">
              <a:lnSpc>
                <a:spcPts val="266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4366661" y="2675029"/>
            <a:ext cx="9554679" cy="4936941"/>
            <a:chOff x="0" y="0"/>
            <a:chExt cx="3011972" cy="1556298"/>
          </a:xfrm>
        </p:grpSpPr>
        <p:sp>
          <p:nvSpPr>
            <p:cNvPr name="Freeform 3" id="3"/>
            <p:cNvSpPr/>
            <p:nvPr/>
          </p:nvSpPr>
          <p:spPr>
            <a:xfrm flipH="false" flipV="false" rot="0">
              <a:off x="0" y="0"/>
              <a:ext cx="3011972" cy="1556298"/>
            </a:xfrm>
            <a:custGeom>
              <a:avLst/>
              <a:gdLst/>
              <a:ahLst/>
              <a:cxnLst/>
              <a:rect r="r" b="b" t="t" l="l"/>
              <a:pathLst>
                <a:path h="1556298" w="3011972">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sp>
        <p:sp>
          <p:nvSpPr>
            <p:cNvPr name="TextBox 4" id="4"/>
            <p:cNvSpPr txBox="true"/>
            <p:nvPr/>
          </p:nvSpPr>
          <p:spPr>
            <a:xfrm>
              <a:off x="0" y="-47625"/>
              <a:ext cx="3011972" cy="1603923"/>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4036575" y="3051011"/>
            <a:ext cx="10214850" cy="4184979"/>
          </a:xfrm>
          <a:prstGeom prst="rect">
            <a:avLst/>
          </a:prstGeom>
        </p:spPr>
        <p:txBody>
          <a:bodyPr anchor="t" rtlCol="false" tIns="0" lIns="0" bIns="0" rIns="0">
            <a:spAutoFit/>
          </a:bodyPr>
          <a:lstStyle/>
          <a:p>
            <a:pPr algn="ctr">
              <a:lnSpc>
                <a:spcPts val="16620"/>
              </a:lnSpc>
            </a:pPr>
            <a:r>
              <a:rPr lang="en-US" sz="13850">
                <a:solidFill>
                  <a:srgbClr val="FFFFFF"/>
                </a:solidFill>
                <a:latin typeface="Montserrat Bold"/>
              </a:rPr>
              <a:t>Project</a:t>
            </a:r>
          </a:p>
          <a:p>
            <a:pPr algn="ctr" marL="0" indent="0" lvl="0">
              <a:lnSpc>
                <a:spcPts val="16620"/>
              </a:lnSpc>
              <a:spcBef>
                <a:spcPct val="0"/>
              </a:spcBef>
            </a:pPr>
            <a:r>
              <a:rPr lang="en-US" sz="13850">
                <a:solidFill>
                  <a:srgbClr val="FFFFFF"/>
                </a:solidFill>
                <a:latin typeface="Montserrat Bold"/>
              </a:rPr>
              <a:t>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404336" y="7634502"/>
            <a:ext cx="1758106" cy="1808838"/>
            <a:chOff x="0" y="0"/>
            <a:chExt cx="2095920" cy="2156400"/>
          </a:xfrm>
        </p:grpSpPr>
        <p:sp>
          <p:nvSpPr>
            <p:cNvPr name="Freeform 9" id="9"/>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5544222"/>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6701626" y="2987088"/>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4" id="14"/>
          <p:cNvGrpSpPr/>
          <p:nvPr/>
        </p:nvGrpSpPr>
        <p:grpSpPr>
          <a:xfrm rot="0">
            <a:off x="5404336" y="843660"/>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16" id="16"/>
          <p:cNvSpPr/>
          <p:nvPr/>
        </p:nvSpPr>
        <p:spPr>
          <a:xfrm flipH="false" flipV="false" rot="0">
            <a:off x="3048950" y="3330326"/>
            <a:ext cx="1555883" cy="1287140"/>
          </a:xfrm>
          <a:custGeom>
            <a:avLst/>
            <a:gdLst/>
            <a:ahLst/>
            <a:cxnLst/>
            <a:rect r="r" b="b" t="t" l="l"/>
            <a:pathLst>
              <a:path h="1287140" w="1555883">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28648" y="4818412"/>
            <a:ext cx="5310749" cy="1724025"/>
          </a:xfrm>
          <a:prstGeom prst="rect">
            <a:avLst/>
          </a:prstGeom>
        </p:spPr>
        <p:txBody>
          <a:bodyPr anchor="t" rtlCol="false" tIns="0" lIns="0" bIns="0" rIns="0">
            <a:spAutoFit/>
          </a:bodyPr>
          <a:lstStyle/>
          <a:p>
            <a:pPr algn="ctr">
              <a:lnSpc>
                <a:spcPts val="6809"/>
              </a:lnSpc>
            </a:pPr>
            <a:r>
              <a:rPr lang="en-US" sz="5674">
                <a:solidFill>
                  <a:srgbClr val="FFFFFF"/>
                </a:solidFill>
                <a:latin typeface="Montserrat"/>
              </a:rPr>
              <a:t>Flow of </a:t>
            </a:r>
          </a:p>
          <a:p>
            <a:pPr algn="ctr" marL="0" indent="0" lvl="0">
              <a:lnSpc>
                <a:spcPts val="6809"/>
              </a:lnSpc>
              <a:spcBef>
                <a:spcPct val="0"/>
              </a:spcBef>
            </a:pPr>
            <a:r>
              <a:rPr lang="en-US" sz="5674">
                <a:solidFill>
                  <a:srgbClr val="FFFFFF"/>
                </a:solidFill>
                <a:latin typeface="Montserrat"/>
              </a:rPr>
              <a:t>Code</a:t>
            </a:r>
          </a:p>
        </p:txBody>
      </p:sp>
      <p:sp>
        <p:nvSpPr>
          <p:cNvPr name="TextBox 18" id="18"/>
          <p:cNvSpPr txBox="true"/>
          <p:nvPr/>
        </p:nvSpPr>
        <p:spPr>
          <a:xfrm rot="0">
            <a:off x="5585521" y="1200478"/>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19" id="19"/>
          <p:cNvSpPr txBox="true"/>
          <p:nvPr/>
        </p:nvSpPr>
        <p:spPr>
          <a:xfrm rot="0">
            <a:off x="7316751" y="592963"/>
            <a:ext cx="5496551" cy="2048060"/>
          </a:xfrm>
          <a:prstGeom prst="rect">
            <a:avLst/>
          </a:prstGeom>
        </p:spPr>
        <p:txBody>
          <a:bodyPr anchor="t" rtlCol="false" tIns="0" lIns="0" bIns="0" rIns="0">
            <a:spAutoFit/>
          </a:bodyPr>
          <a:lstStyle/>
          <a:p>
            <a:pPr>
              <a:lnSpc>
                <a:spcPts val="2089"/>
              </a:lnSpc>
            </a:pPr>
            <a:r>
              <a:rPr lang="en-US" sz="1492">
                <a:solidFill>
                  <a:srgbClr val="101010"/>
                </a:solidFill>
                <a:latin typeface="Montserrat"/>
              </a:rPr>
              <a:t>The code defines several functions:</a:t>
            </a:r>
          </a:p>
          <a:p>
            <a:pPr marL="322281" indent="-161140" lvl="1">
              <a:lnSpc>
                <a:spcPts val="2089"/>
              </a:lnSpc>
              <a:buFont typeface="Arial"/>
              <a:buChar char="•"/>
            </a:pPr>
            <a:r>
              <a:rPr lang="en-US" sz="1492">
                <a:solidFill>
                  <a:srgbClr val="101010"/>
                </a:solidFill>
                <a:latin typeface="Montserrat Bold"/>
              </a:rPr>
              <a:t>alarm(msg): </a:t>
            </a:r>
            <a:r>
              <a:rPr lang="en-US" sz="1492">
                <a:solidFill>
                  <a:srgbClr val="101010"/>
                </a:solidFill>
                <a:latin typeface="Montserrat"/>
              </a:rPr>
              <a:t>Used to trigger the alarm message.</a:t>
            </a:r>
          </a:p>
          <a:p>
            <a:pPr marL="322281" indent="-161140" lvl="1">
              <a:lnSpc>
                <a:spcPts val="2089"/>
              </a:lnSpc>
              <a:buFont typeface="Arial"/>
              <a:buChar char="•"/>
            </a:pPr>
            <a:r>
              <a:rPr lang="en-US" sz="1492">
                <a:solidFill>
                  <a:srgbClr val="101010"/>
                </a:solidFill>
                <a:latin typeface="Montserrat Bold"/>
              </a:rPr>
              <a:t>eye_aspect_ratio(eye)</a:t>
            </a:r>
            <a:r>
              <a:rPr lang="en-US" sz="1492">
                <a:solidFill>
                  <a:srgbClr val="101010"/>
                </a:solidFill>
                <a:latin typeface="Montserrat"/>
              </a:rPr>
              <a:t>:</a:t>
            </a:r>
            <a:r>
              <a:rPr lang="en-US" sz="1492">
                <a:solidFill>
                  <a:srgbClr val="101010"/>
                </a:solidFill>
                <a:latin typeface="Montserrat Bold"/>
              </a:rPr>
              <a:t> </a:t>
            </a:r>
            <a:r>
              <a:rPr lang="en-US" sz="1492">
                <a:solidFill>
                  <a:srgbClr val="101010"/>
                </a:solidFill>
                <a:latin typeface="Montserrat"/>
              </a:rPr>
              <a:t>Calculates the Eye Aspect Ratio (EAR) based on eye landmarks.</a:t>
            </a:r>
          </a:p>
          <a:p>
            <a:pPr marL="322281" indent="-161140" lvl="1">
              <a:lnSpc>
                <a:spcPts val="2089"/>
              </a:lnSpc>
              <a:buFont typeface="Arial"/>
              <a:buChar char="•"/>
            </a:pPr>
            <a:r>
              <a:rPr lang="en-US" sz="1492">
                <a:solidFill>
                  <a:srgbClr val="101010"/>
                </a:solidFill>
                <a:latin typeface="Montserrat Bold"/>
              </a:rPr>
              <a:t>final_ear(shape)</a:t>
            </a:r>
            <a:r>
              <a:rPr lang="en-US" sz="1492">
                <a:solidFill>
                  <a:srgbClr val="101010"/>
                </a:solidFill>
                <a:latin typeface="Montserrat"/>
              </a:rPr>
              <a:t>: Calculates the final EAR by averaging the EARs of both eyes.</a:t>
            </a:r>
          </a:p>
          <a:p>
            <a:pPr marL="322281" indent="-161140" lvl="1">
              <a:lnSpc>
                <a:spcPts val="2089"/>
              </a:lnSpc>
              <a:buFont typeface="Arial"/>
              <a:buChar char="•"/>
            </a:pPr>
            <a:r>
              <a:rPr lang="en-US" sz="1492">
                <a:solidFill>
                  <a:srgbClr val="101010"/>
                </a:solidFill>
                <a:latin typeface="Montserrat Bold"/>
              </a:rPr>
              <a:t>lip_distance(shape)</a:t>
            </a:r>
            <a:r>
              <a:rPr lang="en-US" sz="1492">
                <a:solidFill>
                  <a:srgbClr val="101010"/>
                </a:solidFill>
                <a:latin typeface="Montserrat"/>
              </a:rPr>
              <a:t>: Calculates the distance between the upper and lower lips for yawning detection.</a:t>
            </a:r>
          </a:p>
        </p:txBody>
      </p:sp>
      <p:sp>
        <p:nvSpPr>
          <p:cNvPr name="TextBox 20" id="20"/>
          <p:cNvSpPr txBox="true"/>
          <p:nvPr/>
        </p:nvSpPr>
        <p:spPr>
          <a:xfrm rot="0">
            <a:off x="8883961" y="3051141"/>
            <a:ext cx="4779013" cy="1533710"/>
          </a:xfrm>
          <a:prstGeom prst="rect">
            <a:avLst/>
          </a:prstGeom>
        </p:spPr>
        <p:txBody>
          <a:bodyPr anchor="t" rtlCol="false" tIns="0" lIns="0" bIns="0" rIns="0">
            <a:spAutoFit/>
          </a:bodyPr>
          <a:lstStyle/>
          <a:p>
            <a:pPr>
              <a:lnSpc>
                <a:spcPts val="2089"/>
              </a:lnSpc>
            </a:pPr>
            <a:r>
              <a:rPr lang="en-US" sz="1492">
                <a:solidFill>
                  <a:srgbClr val="101010"/>
                </a:solidFill>
                <a:latin typeface="Montserrat"/>
              </a:rPr>
              <a:t>It sets various constants, including thresholds for EAR and yawning detection, and initializes global variables for alarm status and counters.</a:t>
            </a:r>
          </a:p>
          <a:p>
            <a:pPr marL="0" indent="0" lvl="0">
              <a:lnSpc>
                <a:spcPts val="2089"/>
              </a:lnSpc>
              <a:spcBef>
                <a:spcPct val="0"/>
              </a:spcBef>
            </a:pPr>
            <a:r>
              <a:rPr lang="en-US" sz="1492">
                <a:solidFill>
                  <a:srgbClr val="101010"/>
                </a:solidFill>
                <a:latin typeface="Montserrat"/>
              </a:rPr>
              <a:t>The script loads the Haar Cascade Classifier for face detection and the facial landmarks predictor (’</a:t>
            </a:r>
            <a:r>
              <a:rPr lang="en-US" sz="1492">
                <a:solidFill>
                  <a:srgbClr val="101010"/>
                </a:solidFill>
                <a:latin typeface="Montserrat Bold"/>
              </a:rPr>
              <a:t>shape_predictor_68_face_landmarks.dat’</a:t>
            </a:r>
            <a:r>
              <a:rPr lang="en-US" sz="1492">
                <a:solidFill>
                  <a:srgbClr val="101010"/>
                </a:solidFill>
                <a:latin typeface="Montserrat"/>
              </a:rPr>
              <a:t> file).</a:t>
            </a:r>
          </a:p>
        </p:txBody>
      </p:sp>
      <p:sp>
        <p:nvSpPr>
          <p:cNvPr name="TextBox 21" id="21"/>
          <p:cNvSpPr txBox="true"/>
          <p:nvPr/>
        </p:nvSpPr>
        <p:spPr>
          <a:xfrm rot="0">
            <a:off x="8969686" y="5114925"/>
            <a:ext cx="6982009" cy="2819585"/>
          </a:xfrm>
          <a:prstGeom prst="rect">
            <a:avLst/>
          </a:prstGeom>
        </p:spPr>
        <p:txBody>
          <a:bodyPr anchor="t" rtlCol="false" tIns="0" lIns="0" bIns="0" rIns="0">
            <a:spAutoFit/>
          </a:bodyPr>
          <a:lstStyle/>
          <a:p>
            <a:pPr>
              <a:lnSpc>
                <a:spcPts val="2089"/>
              </a:lnSpc>
            </a:pPr>
            <a:r>
              <a:rPr lang="en-US" sz="1492">
                <a:solidFill>
                  <a:srgbClr val="101010"/>
                </a:solidFill>
                <a:latin typeface="Montserrat"/>
              </a:rPr>
              <a:t>It starts a video stream from the webcam using ‘</a:t>
            </a:r>
            <a:r>
              <a:rPr lang="en-US" sz="1492">
                <a:solidFill>
                  <a:srgbClr val="101010"/>
                </a:solidFill>
                <a:latin typeface="Montserrat Bold"/>
              </a:rPr>
              <a:t>VideoStream</a:t>
            </a:r>
            <a:r>
              <a:rPr lang="en-US" sz="1492">
                <a:solidFill>
                  <a:srgbClr val="101010"/>
                </a:solidFill>
                <a:latin typeface="Montserrat"/>
              </a:rPr>
              <a:t>‘ and processes each frame in loop.</a:t>
            </a:r>
          </a:p>
          <a:p>
            <a:pPr marL="322281" indent="-161140" lvl="1">
              <a:lnSpc>
                <a:spcPts val="2089"/>
              </a:lnSpc>
              <a:buFont typeface="Arial"/>
              <a:buChar char="•"/>
            </a:pPr>
            <a:r>
              <a:rPr lang="en-US" sz="1492">
                <a:solidFill>
                  <a:srgbClr val="101010"/>
                </a:solidFill>
                <a:latin typeface="Montserrat"/>
              </a:rPr>
              <a:t>The code detects faces using the Haar Cascade Classifier and obtains facial landmarks using dlib.</a:t>
            </a:r>
          </a:p>
          <a:p>
            <a:pPr marL="322281" indent="-161140" lvl="1">
              <a:lnSpc>
                <a:spcPts val="2089"/>
              </a:lnSpc>
              <a:buFont typeface="Arial"/>
              <a:buChar char="•"/>
            </a:pPr>
            <a:r>
              <a:rPr lang="en-US" sz="1492">
                <a:solidFill>
                  <a:srgbClr val="101010"/>
                </a:solidFill>
                <a:latin typeface="Montserrat"/>
              </a:rPr>
              <a:t>It calculates the EAR and lip distance to determine the drowsiness and yawning.</a:t>
            </a:r>
          </a:p>
          <a:p>
            <a:pPr marL="322281" indent="-161140" lvl="1">
              <a:lnSpc>
                <a:spcPts val="2089"/>
              </a:lnSpc>
              <a:buFont typeface="Arial"/>
              <a:buChar char="•"/>
            </a:pPr>
            <a:r>
              <a:rPr lang="en-US" sz="1492">
                <a:solidFill>
                  <a:srgbClr val="101010"/>
                </a:solidFill>
                <a:latin typeface="Montserrat"/>
              </a:rPr>
              <a:t>If drowsiness or yawning is detected, it triggers an alarm message using the ‘</a:t>
            </a:r>
            <a:r>
              <a:rPr lang="en-US" sz="1492">
                <a:solidFill>
                  <a:srgbClr val="101010"/>
                </a:solidFill>
                <a:latin typeface="Montserrat Bold"/>
              </a:rPr>
              <a:t>alarm</a:t>
            </a:r>
            <a:r>
              <a:rPr lang="en-US" sz="1492">
                <a:solidFill>
                  <a:srgbClr val="101010"/>
                </a:solidFill>
                <a:latin typeface="Montserrat"/>
              </a:rPr>
              <a:t>‘ function.</a:t>
            </a:r>
          </a:p>
          <a:p>
            <a:pPr marL="322281" indent="-161140" lvl="1">
              <a:lnSpc>
                <a:spcPts val="2089"/>
              </a:lnSpc>
              <a:buFont typeface="Arial"/>
              <a:buChar char="•"/>
            </a:pPr>
            <a:r>
              <a:rPr lang="en-US" sz="1492">
                <a:solidFill>
                  <a:srgbClr val="101010"/>
                </a:solidFill>
                <a:latin typeface="Montserrat"/>
              </a:rPr>
              <a:t>The status of alarm is controlled using threads to avoid blocking main loop.</a:t>
            </a:r>
          </a:p>
          <a:p>
            <a:pPr marL="322281" indent="-161140" lvl="1">
              <a:lnSpc>
                <a:spcPts val="2089"/>
              </a:lnSpc>
              <a:buFont typeface="Arial"/>
              <a:buChar char="•"/>
            </a:pPr>
            <a:r>
              <a:rPr lang="en-US" sz="1492">
                <a:solidFill>
                  <a:srgbClr val="101010"/>
                </a:solidFill>
                <a:latin typeface="Montserrat"/>
              </a:rPr>
              <a:t>The frame is displayed with relevant text.</a:t>
            </a:r>
          </a:p>
        </p:txBody>
      </p:sp>
      <p:sp>
        <p:nvSpPr>
          <p:cNvPr name="TextBox 22" id="22"/>
          <p:cNvSpPr txBox="true"/>
          <p:nvPr/>
        </p:nvSpPr>
        <p:spPr>
          <a:xfrm rot="0">
            <a:off x="7525689" y="8467910"/>
            <a:ext cx="5874753" cy="762185"/>
          </a:xfrm>
          <a:prstGeom prst="rect">
            <a:avLst/>
          </a:prstGeom>
        </p:spPr>
        <p:txBody>
          <a:bodyPr anchor="t" rtlCol="false" tIns="0" lIns="0" bIns="0" rIns="0">
            <a:spAutoFit/>
          </a:bodyPr>
          <a:lstStyle/>
          <a:p>
            <a:pPr>
              <a:lnSpc>
                <a:spcPts val="2089"/>
              </a:lnSpc>
            </a:pPr>
            <a:r>
              <a:rPr lang="en-US" sz="1492">
                <a:solidFill>
                  <a:srgbClr val="101010"/>
                </a:solidFill>
                <a:latin typeface="Montserrat"/>
              </a:rPr>
              <a:t>The program can be terminated by pressing the ‘</a:t>
            </a:r>
            <a:r>
              <a:rPr lang="en-US" sz="1492">
                <a:solidFill>
                  <a:srgbClr val="101010"/>
                </a:solidFill>
                <a:latin typeface="Montserrat Bold"/>
              </a:rPr>
              <a:t>q</a:t>
            </a:r>
            <a:r>
              <a:rPr lang="en-US" sz="1492">
                <a:solidFill>
                  <a:srgbClr val="101010"/>
                </a:solidFill>
                <a:latin typeface="Montserrat"/>
              </a:rPr>
              <a:t>‘ key.</a:t>
            </a:r>
          </a:p>
          <a:p>
            <a:pPr marL="0" indent="0" lvl="0">
              <a:lnSpc>
                <a:spcPts val="2089"/>
              </a:lnSpc>
              <a:spcBef>
                <a:spcPct val="0"/>
              </a:spcBef>
            </a:pPr>
            <a:r>
              <a:rPr lang="en-US" sz="1492">
                <a:solidFill>
                  <a:srgbClr val="101010"/>
                </a:solidFill>
                <a:latin typeface="Montserrat"/>
              </a:rPr>
              <a:t>After exiting the loop, the video stream and OpenCV windows are closed.</a:t>
            </a:r>
          </a:p>
        </p:txBody>
      </p:sp>
      <p:sp>
        <p:nvSpPr>
          <p:cNvPr name="TextBox 23" id="23"/>
          <p:cNvSpPr txBox="true"/>
          <p:nvPr/>
        </p:nvSpPr>
        <p:spPr>
          <a:xfrm rot="0">
            <a:off x="7108564" y="3320351"/>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sp>
        <p:nvSpPr>
          <p:cNvPr name="TextBox 24" id="24"/>
          <p:cNvSpPr txBox="true"/>
          <p:nvPr/>
        </p:nvSpPr>
        <p:spPr>
          <a:xfrm rot="0">
            <a:off x="7108564" y="587855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03</a:t>
            </a:r>
          </a:p>
        </p:txBody>
      </p:sp>
      <p:sp>
        <p:nvSpPr>
          <p:cNvPr name="TextBox 25" id="25"/>
          <p:cNvSpPr txBox="true"/>
          <p:nvPr/>
        </p:nvSpPr>
        <p:spPr>
          <a:xfrm rot="0">
            <a:off x="5585521" y="805702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04</a:t>
            </a:r>
          </a:p>
        </p:txBody>
      </p:sp>
      <p:grpSp>
        <p:nvGrpSpPr>
          <p:cNvPr name="Group 26" id="26"/>
          <p:cNvGrpSpPr/>
          <p:nvPr/>
        </p:nvGrpSpPr>
        <p:grpSpPr>
          <a:xfrm rot="0">
            <a:off x="5099601" y="7176625"/>
            <a:ext cx="457877" cy="4578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6054450" y="5686149"/>
            <a:ext cx="457877" cy="45787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6054450" y="4121207"/>
            <a:ext cx="457877" cy="45787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4" id="3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5099601" y="2758149"/>
            <a:ext cx="457877" cy="4578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7" id="3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8" id="38"/>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390681" y="2924562"/>
            <a:ext cx="2856181" cy="529127"/>
            <a:chOff x="0" y="0"/>
            <a:chExt cx="1210269" cy="224211"/>
          </a:xfrm>
        </p:grpSpPr>
        <p:sp>
          <p:nvSpPr>
            <p:cNvPr name="Freeform 4" id="4"/>
            <p:cNvSpPr/>
            <p:nvPr/>
          </p:nvSpPr>
          <p:spPr>
            <a:xfrm flipH="false" flipV="false" rot="0">
              <a:off x="0" y="0"/>
              <a:ext cx="1210269" cy="224211"/>
            </a:xfrm>
            <a:custGeom>
              <a:avLst/>
              <a:gdLst/>
              <a:ahLst/>
              <a:cxnLst/>
              <a:rect r="r" b="b" t="t" l="l"/>
              <a:pathLst>
                <a:path h="224211" w="1210269">
                  <a:moveTo>
                    <a:pt x="62343" y="0"/>
                  </a:moveTo>
                  <a:lnTo>
                    <a:pt x="1147925" y="0"/>
                  </a:lnTo>
                  <a:cubicBezTo>
                    <a:pt x="1182357" y="0"/>
                    <a:pt x="1210269" y="27912"/>
                    <a:pt x="1210269" y="62343"/>
                  </a:cubicBezTo>
                  <a:lnTo>
                    <a:pt x="1210269" y="161867"/>
                  </a:lnTo>
                  <a:cubicBezTo>
                    <a:pt x="1210269" y="196299"/>
                    <a:pt x="1182357" y="224211"/>
                    <a:pt x="1147925" y="224211"/>
                  </a:cubicBezTo>
                  <a:lnTo>
                    <a:pt x="62343" y="224211"/>
                  </a:lnTo>
                  <a:cubicBezTo>
                    <a:pt x="27912" y="224211"/>
                    <a:pt x="0" y="196299"/>
                    <a:pt x="0" y="161867"/>
                  </a:cubicBezTo>
                  <a:lnTo>
                    <a:pt x="0" y="62343"/>
                  </a:lnTo>
                  <a:cubicBezTo>
                    <a:pt x="0" y="27912"/>
                    <a:pt x="27912" y="0"/>
                    <a:pt x="6234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38100"/>
              <a:ext cx="1210269" cy="262311"/>
            </a:xfrm>
            <a:prstGeom prst="rect">
              <a:avLst/>
            </a:prstGeom>
          </p:spPr>
          <p:txBody>
            <a:bodyPr anchor="ctr" rtlCol="false" tIns="0" lIns="0" bIns="0" rIns="0"/>
            <a:lstStyle/>
            <a:p>
              <a:pPr algn="ctr">
                <a:lnSpc>
                  <a:spcPts val="3360"/>
                </a:lnSpc>
              </a:pPr>
              <a:r>
                <a:rPr lang="en-US" sz="2400">
                  <a:solidFill>
                    <a:srgbClr val="FFFFFF"/>
                  </a:solidFill>
                  <a:latin typeface="Montserrat"/>
                </a:rPr>
                <a:t>Road Safety</a:t>
              </a:r>
            </a:p>
          </p:txBody>
        </p:sp>
      </p:grpSp>
      <p:grpSp>
        <p:nvGrpSpPr>
          <p:cNvPr name="Group 6" id="6"/>
          <p:cNvGrpSpPr/>
          <p:nvPr/>
        </p:nvGrpSpPr>
        <p:grpSpPr>
          <a:xfrm rot="0">
            <a:off x="7390681" y="5030442"/>
            <a:ext cx="3179536" cy="529127"/>
            <a:chOff x="0" y="0"/>
            <a:chExt cx="1347286" cy="224211"/>
          </a:xfrm>
        </p:grpSpPr>
        <p:sp>
          <p:nvSpPr>
            <p:cNvPr name="Freeform 7" id="7"/>
            <p:cNvSpPr/>
            <p:nvPr/>
          </p:nvSpPr>
          <p:spPr>
            <a:xfrm flipH="false" flipV="false" rot="0">
              <a:off x="0" y="0"/>
              <a:ext cx="1347286" cy="224211"/>
            </a:xfrm>
            <a:custGeom>
              <a:avLst/>
              <a:gdLst/>
              <a:ahLst/>
              <a:cxnLst/>
              <a:rect r="r" b="b" t="t" l="l"/>
              <a:pathLst>
                <a:path h="224211" w="1347286">
                  <a:moveTo>
                    <a:pt x="56003" y="0"/>
                  </a:moveTo>
                  <a:lnTo>
                    <a:pt x="1291283" y="0"/>
                  </a:lnTo>
                  <a:cubicBezTo>
                    <a:pt x="1322213" y="0"/>
                    <a:pt x="1347286" y="25073"/>
                    <a:pt x="1347286" y="56003"/>
                  </a:cubicBezTo>
                  <a:lnTo>
                    <a:pt x="1347286" y="168207"/>
                  </a:lnTo>
                  <a:cubicBezTo>
                    <a:pt x="1347286" y="199137"/>
                    <a:pt x="1322213" y="224211"/>
                    <a:pt x="1291283" y="224211"/>
                  </a:cubicBezTo>
                  <a:lnTo>
                    <a:pt x="56003" y="224211"/>
                  </a:lnTo>
                  <a:cubicBezTo>
                    <a:pt x="25073" y="224211"/>
                    <a:pt x="0" y="199137"/>
                    <a:pt x="0" y="168207"/>
                  </a:cubicBezTo>
                  <a:lnTo>
                    <a:pt x="0" y="56003"/>
                  </a:lnTo>
                  <a:cubicBezTo>
                    <a:pt x="0" y="25073"/>
                    <a:pt x="25073" y="0"/>
                    <a:pt x="5600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38100"/>
              <a:ext cx="1347286" cy="262311"/>
            </a:xfrm>
            <a:prstGeom prst="rect">
              <a:avLst/>
            </a:prstGeom>
          </p:spPr>
          <p:txBody>
            <a:bodyPr anchor="ctr" rtlCol="false" tIns="0" lIns="0" bIns="0" rIns="0"/>
            <a:lstStyle/>
            <a:p>
              <a:pPr algn="ctr">
                <a:lnSpc>
                  <a:spcPts val="3360"/>
                </a:lnSpc>
              </a:pPr>
              <a:r>
                <a:rPr lang="en-US" sz="2400">
                  <a:solidFill>
                    <a:srgbClr val="FFFFFF"/>
                  </a:solidFill>
                  <a:latin typeface="Montserrat"/>
                </a:rPr>
                <a:t>Workplace Safety</a:t>
              </a:r>
            </a:p>
          </p:txBody>
        </p:sp>
      </p:grpSp>
      <p:grpSp>
        <p:nvGrpSpPr>
          <p:cNvPr name="Group 9" id="9"/>
          <p:cNvGrpSpPr/>
          <p:nvPr/>
        </p:nvGrpSpPr>
        <p:grpSpPr>
          <a:xfrm rot="0">
            <a:off x="7390681" y="7136208"/>
            <a:ext cx="3921374" cy="525267"/>
            <a:chOff x="0" y="0"/>
            <a:chExt cx="1661630" cy="222575"/>
          </a:xfrm>
        </p:grpSpPr>
        <p:sp>
          <p:nvSpPr>
            <p:cNvPr name="Freeform 10" id="10"/>
            <p:cNvSpPr/>
            <p:nvPr/>
          </p:nvSpPr>
          <p:spPr>
            <a:xfrm flipH="false" flipV="false" rot="0">
              <a:off x="0" y="0"/>
              <a:ext cx="1661630" cy="222575"/>
            </a:xfrm>
            <a:custGeom>
              <a:avLst/>
              <a:gdLst/>
              <a:ahLst/>
              <a:cxnLst/>
              <a:rect r="r" b="b" t="t" l="l"/>
              <a:pathLst>
                <a:path h="222575" w="1661630">
                  <a:moveTo>
                    <a:pt x="45409" y="0"/>
                  </a:moveTo>
                  <a:lnTo>
                    <a:pt x="1616222" y="0"/>
                  </a:lnTo>
                  <a:cubicBezTo>
                    <a:pt x="1641300" y="0"/>
                    <a:pt x="1661630" y="20330"/>
                    <a:pt x="1661630" y="45409"/>
                  </a:cubicBezTo>
                  <a:lnTo>
                    <a:pt x="1661630" y="177166"/>
                  </a:lnTo>
                  <a:cubicBezTo>
                    <a:pt x="1661630" y="189210"/>
                    <a:pt x="1656846" y="200759"/>
                    <a:pt x="1648330" y="209275"/>
                  </a:cubicBezTo>
                  <a:cubicBezTo>
                    <a:pt x="1639815" y="217791"/>
                    <a:pt x="1628265" y="222575"/>
                    <a:pt x="1616222" y="222575"/>
                  </a:cubicBezTo>
                  <a:lnTo>
                    <a:pt x="45409" y="222575"/>
                  </a:lnTo>
                  <a:cubicBezTo>
                    <a:pt x="20330" y="222575"/>
                    <a:pt x="0" y="202245"/>
                    <a:pt x="0" y="177166"/>
                  </a:cubicBezTo>
                  <a:lnTo>
                    <a:pt x="0" y="45409"/>
                  </a:lnTo>
                  <a:cubicBezTo>
                    <a:pt x="0" y="33365"/>
                    <a:pt x="4784" y="21816"/>
                    <a:pt x="13300" y="13300"/>
                  </a:cubicBezTo>
                  <a:cubicBezTo>
                    <a:pt x="21816" y="4784"/>
                    <a:pt x="33365" y="0"/>
                    <a:pt x="4540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38100"/>
              <a:ext cx="1661630" cy="260675"/>
            </a:xfrm>
            <a:prstGeom prst="rect">
              <a:avLst/>
            </a:prstGeom>
          </p:spPr>
          <p:txBody>
            <a:bodyPr anchor="ctr" rtlCol="false" tIns="0" lIns="0" bIns="0" rIns="0"/>
            <a:lstStyle/>
            <a:p>
              <a:pPr algn="ctr">
                <a:lnSpc>
                  <a:spcPts val="3360"/>
                </a:lnSpc>
              </a:pPr>
              <a:r>
                <a:rPr lang="en-US" sz="2400">
                  <a:solidFill>
                    <a:srgbClr val="FFFFFF"/>
                  </a:solidFill>
                  <a:latin typeface="Montserrat"/>
                </a:rPr>
                <a:t>Health and Well-being</a:t>
              </a:r>
            </a:p>
          </p:txBody>
        </p:sp>
      </p:grpSp>
      <p:grpSp>
        <p:nvGrpSpPr>
          <p:cNvPr name="Group 12" id="12"/>
          <p:cNvGrpSpPr/>
          <p:nvPr/>
        </p:nvGrpSpPr>
        <p:grpSpPr>
          <a:xfrm rot="7573183">
            <a:off x="1230111" y="7154961"/>
            <a:ext cx="1013029" cy="10130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5974296" y="7156054"/>
            <a:ext cx="1092528" cy="1136570"/>
          </a:xfrm>
          <a:custGeom>
            <a:avLst/>
            <a:gdLst/>
            <a:ahLst/>
            <a:cxnLst/>
            <a:rect r="r" b="b" t="t" l="l"/>
            <a:pathLst>
              <a:path h="1136570" w="1092528">
                <a:moveTo>
                  <a:pt x="0" y="0"/>
                </a:moveTo>
                <a:lnTo>
                  <a:pt x="1092528" y="0"/>
                </a:lnTo>
                <a:lnTo>
                  <a:pt x="1092528" y="1136571"/>
                </a:lnTo>
                <a:lnTo>
                  <a:pt x="0" y="11365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6039250" y="2924562"/>
            <a:ext cx="990106" cy="1237633"/>
          </a:xfrm>
          <a:custGeom>
            <a:avLst/>
            <a:gdLst/>
            <a:ahLst/>
            <a:cxnLst/>
            <a:rect r="r" b="b" t="t" l="l"/>
            <a:pathLst>
              <a:path h="1237633" w="990106">
                <a:moveTo>
                  <a:pt x="0" y="0"/>
                </a:moveTo>
                <a:lnTo>
                  <a:pt x="990106" y="0"/>
                </a:lnTo>
                <a:lnTo>
                  <a:pt x="990106" y="1237633"/>
                </a:lnTo>
                <a:lnTo>
                  <a:pt x="0" y="12376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001216" y="5040820"/>
            <a:ext cx="1168595" cy="1236609"/>
          </a:xfrm>
          <a:custGeom>
            <a:avLst/>
            <a:gdLst/>
            <a:ahLst/>
            <a:cxnLst/>
            <a:rect r="r" b="b" t="t" l="l"/>
            <a:pathLst>
              <a:path h="1236609" w="1168595">
                <a:moveTo>
                  <a:pt x="0" y="0"/>
                </a:moveTo>
                <a:lnTo>
                  <a:pt x="1168596" y="0"/>
                </a:lnTo>
                <a:lnTo>
                  <a:pt x="1168596" y="1236609"/>
                </a:lnTo>
                <a:lnTo>
                  <a:pt x="0" y="1236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6039250" y="1352524"/>
            <a:ext cx="10545612"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Impact of the project</a:t>
            </a:r>
          </a:p>
        </p:txBody>
      </p:sp>
      <p:sp>
        <p:nvSpPr>
          <p:cNvPr name="TextBox 19" id="19"/>
          <p:cNvSpPr txBox="true"/>
          <p:nvPr/>
        </p:nvSpPr>
        <p:spPr>
          <a:xfrm rot="0">
            <a:off x="7661342" y="3513781"/>
            <a:ext cx="7585377" cy="935523"/>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 In the context of driving, these solutions can prevent accidents caused by drowsy drivers, potentially saving lives and reducing road-related fatalities.</a:t>
            </a:r>
          </a:p>
        </p:txBody>
      </p:sp>
      <p:sp>
        <p:nvSpPr>
          <p:cNvPr name="TextBox 20" id="20"/>
          <p:cNvSpPr txBox="true"/>
          <p:nvPr/>
        </p:nvSpPr>
        <p:spPr>
          <a:xfrm rot="0">
            <a:off x="7661342" y="5619660"/>
            <a:ext cx="7585377" cy="935523"/>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Drowsiness detection is crucial in industries where heavy machinery or critical tasks are involved, reducing the risk of accidents due to impaired alertness.</a:t>
            </a:r>
          </a:p>
        </p:txBody>
      </p:sp>
      <p:sp>
        <p:nvSpPr>
          <p:cNvPr name="TextBox 21" id="21"/>
          <p:cNvSpPr txBox="true"/>
          <p:nvPr/>
        </p:nvSpPr>
        <p:spPr>
          <a:xfrm rot="0">
            <a:off x="7661342" y="7725427"/>
            <a:ext cx="7585377" cy="935523"/>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The system can promote awareness of the importance of adequate rest and sleep, contributing to better health and overall well-being.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390681" y="3462842"/>
            <a:ext cx="4518854" cy="529127"/>
            <a:chOff x="0" y="0"/>
            <a:chExt cx="1914804" cy="224211"/>
          </a:xfrm>
        </p:grpSpPr>
        <p:sp>
          <p:nvSpPr>
            <p:cNvPr name="Freeform 4" id="4"/>
            <p:cNvSpPr/>
            <p:nvPr/>
          </p:nvSpPr>
          <p:spPr>
            <a:xfrm flipH="false" flipV="false" rot="0">
              <a:off x="0" y="0"/>
              <a:ext cx="1914804" cy="224211"/>
            </a:xfrm>
            <a:custGeom>
              <a:avLst/>
              <a:gdLst/>
              <a:ahLst/>
              <a:cxnLst/>
              <a:rect r="r" b="b" t="t" l="l"/>
              <a:pathLst>
                <a:path h="224211" w="1914804">
                  <a:moveTo>
                    <a:pt x="39405" y="0"/>
                  </a:moveTo>
                  <a:lnTo>
                    <a:pt x="1875399" y="0"/>
                  </a:lnTo>
                  <a:cubicBezTo>
                    <a:pt x="1885850" y="0"/>
                    <a:pt x="1895873" y="4152"/>
                    <a:pt x="1903263" y="11541"/>
                  </a:cubicBezTo>
                  <a:cubicBezTo>
                    <a:pt x="1910653" y="18931"/>
                    <a:pt x="1914804" y="28954"/>
                    <a:pt x="1914804" y="39405"/>
                  </a:cubicBezTo>
                  <a:lnTo>
                    <a:pt x="1914804" y="184806"/>
                  </a:lnTo>
                  <a:cubicBezTo>
                    <a:pt x="1914804" y="206569"/>
                    <a:pt x="1897162" y="224211"/>
                    <a:pt x="1875399" y="224211"/>
                  </a:cubicBezTo>
                  <a:lnTo>
                    <a:pt x="39405" y="224211"/>
                  </a:lnTo>
                  <a:cubicBezTo>
                    <a:pt x="17642" y="224211"/>
                    <a:pt x="0" y="206569"/>
                    <a:pt x="0" y="184806"/>
                  </a:cubicBezTo>
                  <a:lnTo>
                    <a:pt x="0" y="39405"/>
                  </a:lnTo>
                  <a:cubicBezTo>
                    <a:pt x="0" y="17642"/>
                    <a:pt x="17642" y="0"/>
                    <a:pt x="39405"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38100"/>
              <a:ext cx="1914804" cy="262311"/>
            </a:xfrm>
            <a:prstGeom prst="rect">
              <a:avLst/>
            </a:prstGeom>
          </p:spPr>
          <p:txBody>
            <a:bodyPr anchor="ctr" rtlCol="false" tIns="0" lIns="0" bIns="0" rIns="0"/>
            <a:lstStyle/>
            <a:p>
              <a:pPr algn="ctr">
                <a:lnSpc>
                  <a:spcPts val="3360"/>
                </a:lnSpc>
              </a:pPr>
              <a:r>
                <a:rPr lang="en-US" sz="2400">
                  <a:solidFill>
                    <a:srgbClr val="FFFFFF"/>
                  </a:solidFill>
                  <a:latin typeface="Montserrat"/>
                </a:rPr>
                <a:t>Reduced Productivity Loss</a:t>
              </a:r>
            </a:p>
          </p:txBody>
        </p:sp>
      </p:grpSp>
      <p:sp>
        <p:nvSpPr>
          <p:cNvPr name="Freeform 6" id="6"/>
          <p:cNvSpPr/>
          <p:nvPr/>
        </p:nvSpPr>
        <p:spPr>
          <a:xfrm flipH="false" flipV="false" rot="0">
            <a:off x="6039250" y="5824088"/>
            <a:ext cx="962621" cy="1257581"/>
          </a:xfrm>
          <a:custGeom>
            <a:avLst/>
            <a:gdLst/>
            <a:ahLst/>
            <a:cxnLst/>
            <a:rect r="r" b="b" t="t" l="l"/>
            <a:pathLst>
              <a:path h="1257581" w="962621">
                <a:moveTo>
                  <a:pt x="0" y="0"/>
                </a:moveTo>
                <a:lnTo>
                  <a:pt x="962621" y="0"/>
                </a:lnTo>
                <a:lnTo>
                  <a:pt x="962621" y="1257581"/>
                </a:lnTo>
                <a:lnTo>
                  <a:pt x="0" y="1257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390681" y="5848476"/>
            <a:ext cx="3179536" cy="529127"/>
            <a:chOff x="0" y="0"/>
            <a:chExt cx="1347286" cy="224211"/>
          </a:xfrm>
        </p:grpSpPr>
        <p:sp>
          <p:nvSpPr>
            <p:cNvPr name="Freeform 8" id="8"/>
            <p:cNvSpPr/>
            <p:nvPr/>
          </p:nvSpPr>
          <p:spPr>
            <a:xfrm flipH="false" flipV="false" rot="0">
              <a:off x="0" y="0"/>
              <a:ext cx="1347286" cy="224211"/>
            </a:xfrm>
            <a:custGeom>
              <a:avLst/>
              <a:gdLst/>
              <a:ahLst/>
              <a:cxnLst/>
              <a:rect r="r" b="b" t="t" l="l"/>
              <a:pathLst>
                <a:path h="224211" w="1347286">
                  <a:moveTo>
                    <a:pt x="56003" y="0"/>
                  </a:moveTo>
                  <a:lnTo>
                    <a:pt x="1291283" y="0"/>
                  </a:lnTo>
                  <a:cubicBezTo>
                    <a:pt x="1322213" y="0"/>
                    <a:pt x="1347286" y="25073"/>
                    <a:pt x="1347286" y="56003"/>
                  </a:cubicBezTo>
                  <a:lnTo>
                    <a:pt x="1347286" y="168207"/>
                  </a:lnTo>
                  <a:cubicBezTo>
                    <a:pt x="1347286" y="199137"/>
                    <a:pt x="1322213" y="224211"/>
                    <a:pt x="1291283" y="224211"/>
                  </a:cubicBezTo>
                  <a:lnTo>
                    <a:pt x="56003" y="224211"/>
                  </a:lnTo>
                  <a:cubicBezTo>
                    <a:pt x="25073" y="224211"/>
                    <a:pt x="0" y="199137"/>
                    <a:pt x="0" y="168207"/>
                  </a:cubicBezTo>
                  <a:lnTo>
                    <a:pt x="0" y="56003"/>
                  </a:lnTo>
                  <a:cubicBezTo>
                    <a:pt x="0" y="25073"/>
                    <a:pt x="25073" y="0"/>
                    <a:pt x="5600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38100"/>
              <a:ext cx="1347286" cy="262311"/>
            </a:xfrm>
            <a:prstGeom prst="rect">
              <a:avLst/>
            </a:prstGeom>
          </p:spPr>
          <p:txBody>
            <a:bodyPr anchor="ctr" rtlCol="false" tIns="0" lIns="0" bIns="0" rIns="0"/>
            <a:lstStyle/>
            <a:p>
              <a:pPr algn="ctr">
                <a:lnSpc>
                  <a:spcPts val="3360"/>
                </a:lnSpc>
              </a:pPr>
              <a:r>
                <a:rPr lang="en-US" sz="2400">
                  <a:solidFill>
                    <a:srgbClr val="FFFFFF"/>
                  </a:solidFill>
                  <a:latin typeface="Montserrat"/>
                </a:rPr>
                <a:t>User Education</a:t>
              </a:r>
            </a:p>
          </p:txBody>
        </p:sp>
      </p:grpSp>
      <p:grpSp>
        <p:nvGrpSpPr>
          <p:cNvPr name="Group 10" id="10"/>
          <p:cNvGrpSpPr/>
          <p:nvPr/>
        </p:nvGrpSpPr>
        <p:grpSpPr>
          <a:xfrm rot="7573183">
            <a:off x="1230111" y="7154961"/>
            <a:ext cx="1013029" cy="10130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5892180" y="3462842"/>
            <a:ext cx="1150264" cy="1131441"/>
          </a:xfrm>
          <a:custGeom>
            <a:avLst/>
            <a:gdLst/>
            <a:ahLst/>
            <a:cxnLst/>
            <a:rect r="r" b="b" t="t" l="l"/>
            <a:pathLst>
              <a:path h="1131441" w="1150264">
                <a:moveTo>
                  <a:pt x="0" y="0"/>
                </a:moveTo>
                <a:lnTo>
                  <a:pt x="1150264" y="0"/>
                </a:lnTo>
                <a:lnTo>
                  <a:pt x="1150264" y="1131441"/>
                </a:lnTo>
                <a:lnTo>
                  <a:pt x="0" y="11314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6039250" y="1352524"/>
            <a:ext cx="10545612"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Impact of the project</a:t>
            </a:r>
          </a:p>
        </p:txBody>
      </p:sp>
      <p:sp>
        <p:nvSpPr>
          <p:cNvPr name="TextBox 15" id="15"/>
          <p:cNvSpPr txBox="true"/>
          <p:nvPr/>
        </p:nvSpPr>
        <p:spPr>
          <a:xfrm rot="0">
            <a:off x="7661342" y="4052060"/>
            <a:ext cx="6839856" cy="935523"/>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In professional settings, it can help prevent productivity loss due to reduced focus and alertness, ultimately benefiting businesses.</a:t>
            </a:r>
          </a:p>
        </p:txBody>
      </p:sp>
      <p:sp>
        <p:nvSpPr>
          <p:cNvPr name="TextBox 16" id="16"/>
          <p:cNvSpPr txBox="true"/>
          <p:nvPr/>
        </p:nvSpPr>
        <p:spPr>
          <a:xfrm rot="0">
            <a:off x="7661342" y="6437695"/>
            <a:ext cx="6839856" cy="935523"/>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By providing users with insights into their alertness patterns, the solution can encourage healthier habits and lifestyle changes.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223917" y="3717728"/>
            <a:ext cx="3628085" cy="5127383"/>
            <a:chOff x="0" y="0"/>
            <a:chExt cx="1693662" cy="2393564"/>
          </a:xfrm>
        </p:grpSpPr>
        <p:sp>
          <p:nvSpPr>
            <p:cNvPr name="Freeform 6" id="6"/>
            <p:cNvSpPr/>
            <p:nvPr/>
          </p:nvSpPr>
          <p:spPr>
            <a:xfrm flipH="false" flipV="false" rot="0">
              <a:off x="0" y="0"/>
              <a:ext cx="1693662" cy="2393564"/>
            </a:xfrm>
            <a:custGeom>
              <a:avLst/>
              <a:gdLst/>
              <a:ahLst/>
              <a:cxnLst/>
              <a:rect r="r" b="b" t="t" l="l"/>
              <a:pathLst>
                <a:path h="2393564" w="1693662">
                  <a:moveTo>
                    <a:pt x="49079" y="0"/>
                  </a:moveTo>
                  <a:lnTo>
                    <a:pt x="1644582" y="0"/>
                  </a:lnTo>
                  <a:cubicBezTo>
                    <a:pt x="1671688" y="0"/>
                    <a:pt x="1693662" y="21974"/>
                    <a:pt x="1693662" y="49079"/>
                  </a:cubicBezTo>
                  <a:lnTo>
                    <a:pt x="1693662" y="2344485"/>
                  </a:lnTo>
                  <a:cubicBezTo>
                    <a:pt x="1693662" y="2371591"/>
                    <a:pt x="1671688" y="2393564"/>
                    <a:pt x="1644582" y="2393564"/>
                  </a:cubicBezTo>
                  <a:lnTo>
                    <a:pt x="49079" y="2393564"/>
                  </a:lnTo>
                  <a:cubicBezTo>
                    <a:pt x="21974" y="2393564"/>
                    <a:pt x="0" y="2371591"/>
                    <a:pt x="0" y="2344485"/>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441189"/>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406523" y="3933191"/>
            <a:ext cx="3262874" cy="4708741"/>
            <a:chOff x="0" y="0"/>
            <a:chExt cx="1523174" cy="2198134"/>
          </a:xfrm>
        </p:grpSpPr>
        <p:sp>
          <p:nvSpPr>
            <p:cNvPr name="Freeform 9" id="9"/>
            <p:cNvSpPr/>
            <p:nvPr/>
          </p:nvSpPr>
          <p:spPr>
            <a:xfrm flipH="false" flipV="false" rot="0">
              <a:off x="0" y="0"/>
              <a:ext cx="1523174" cy="2198133"/>
            </a:xfrm>
            <a:custGeom>
              <a:avLst/>
              <a:gdLst/>
              <a:ahLst/>
              <a:cxnLst/>
              <a:rect r="r" b="b" t="t" l="l"/>
              <a:pathLst>
                <a:path h="2198133" w="1523174">
                  <a:moveTo>
                    <a:pt x="54573" y="0"/>
                  </a:moveTo>
                  <a:lnTo>
                    <a:pt x="1468601" y="0"/>
                  </a:lnTo>
                  <a:cubicBezTo>
                    <a:pt x="1483075" y="0"/>
                    <a:pt x="1496956" y="5750"/>
                    <a:pt x="1507190" y="15984"/>
                  </a:cubicBezTo>
                  <a:cubicBezTo>
                    <a:pt x="1517425" y="26218"/>
                    <a:pt x="1523174" y="40099"/>
                    <a:pt x="1523174" y="54573"/>
                  </a:cubicBezTo>
                  <a:lnTo>
                    <a:pt x="1523174" y="2143561"/>
                  </a:lnTo>
                  <a:cubicBezTo>
                    <a:pt x="1523174" y="2173700"/>
                    <a:pt x="1498741" y="2198133"/>
                    <a:pt x="1468601" y="2198133"/>
                  </a:cubicBezTo>
                  <a:lnTo>
                    <a:pt x="54573" y="2198133"/>
                  </a:lnTo>
                  <a:cubicBezTo>
                    <a:pt x="40099" y="2198133"/>
                    <a:pt x="26218" y="2192384"/>
                    <a:pt x="15984" y="2182150"/>
                  </a:cubicBezTo>
                  <a:cubicBezTo>
                    <a:pt x="5750" y="2171915"/>
                    <a:pt x="0" y="2158034"/>
                    <a:pt x="0" y="2143561"/>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2245759"/>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5170179" y="3717728"/>
            <a:ext cx="3628085" cy="5127383"/>
            <a:chOff x="0" y="0"/>
            <a:chExt cx="1693662" cy="2393564"/>
          </a:xfrm>
        </p:grpSpPr>
        <p:sp>
          <p:nvSpPr>
            <p:cNvPr name="Freeform 12" id="12"/>
            <p:cNvSpPr/>
            <p:nvPr/>
          </p:nvSpPr>
          <p:spPr>
            <a:xfrm flipH="false" flipV="false" rot="0">
              <a:off x="0" y="0"/>
              <a:ext cx="1693662" cy="2393564"/>
            </a:xfrm>
            <a:custGeom>
              <a:avLst/>
              <a:gdLst/>
              <a:ahLst/>
              <a:cxnLst/>
              <a:rect r="r" b="b" t="t" l="l"/>
              <a:pathLst>
                <a:path h="2393564" w="1693662">
                  <a:moveTo>
                    <a:pt x="49079" y="0"/>
                  </a:moveTo>
                  <a:lnTo>
                    <a:pt x="1644582" y="0"/>
                  </a:lnTo>
                  <a:cubicBezTo>
                    <a:pt x="1671688" y="0"/>
                    <a:pt x="1693662" y="21974"/>
                    <a:pt x="1693662" y="49079"/>
                  </a:cubicBezTo>
                  <a:lnTo>
                    <a:pt x="1693662" y="2344485"/>
                  </a:lnTo>
                  <a:cubicBezTo>
                    <a:pt x="1693662" y="2371591"/>
                    <a:pt x="1671688" y="2393564"/>
                    <a:pt x="1644582" y="2393564"/>
                  </a:cubicBezTo>
                  <a:lnTo>
                    <a:pt x="49079" y="2393564"/>
                  </a:lnTo>
                  <a:cubicBezTo>
                    <a:pt x="21974" y="2393564"/>
                    <a:pt x="0" y="2371591"/>
                    <a:pt x="0" y="2344485"/>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1693662" cy="2441189"/>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5352784" y="3933191"/>
            <a:ext cx="3262874" cy="4708741"/>
            <a:chOff x="0" y="0"/>
            <a:chExt cx="1523174" cy="2198134"/>
          </a:xfrm>
        </p:grpSpPr>
        <p:sp>
          <p:nvSpPr>
            <p:cNvPr name="Freeform 15" id="15"/>
            <p:cNvSpPr/>
            <p:nvPr/>
          </p:nvSpPr>
          <p:spPr>
            <a:xfrm flipH="false" flipV="false" rot="0">
              <a:off x="0" y="0"/>
              <a:ext cx="1523174" cy="2198133"/>
            </a:xfrm>
            <a:custGeom>
              <a:avLst/>
              <a:gdLst/>
              <a:ahLst/>
              <a:cxnLst/>
              <a:rect r="r" b="b" t="t" l="l"/>
              <a:pathLst>
                <a:path h="2198133" w="1523174">
                  <a:moveTo>
                    <a:pt x="54573" y="0"/>
                  </a:moveTo>
                  <a:lnTo>
                    <a:pt x="1468601" y="0"/>
                  </a:lnTo>
                  <a:cubicBezTo>
                    <a:pt x="1483075" y="0"/>
                    <a:pt x="1496956" y="5750"/>
                    <a:pt x="1507190" y="15984"/>
                  </a:cubicBezTo>
                  <a:cubicBezTo>
                    <a:pt x="1517425" y="26218"/>
                    <a:pt x="1523174" y="40099"/>
                    <a:pt x="1523174" y="54573"/>
                  </a:cubicBezTo>
                  <a:lnTo>
                    <a:pt x="1523174" y="2143561"/>
                  </a:lnTo>
                  <a:cubicBezTo>
                    <a:pt x="1523174" y="2173700"/>
                    <a:pt x="1498741" y="2198133"/>
                    <a:pt x="1468601" y="2198133"/>
                  </a:cubicBezTo>
                  <a:lnTo>
                    <a:pt x="54573" y="2198133"/>
                  </a:lnTo>
                  <a:cubicBezTo>
                    <a:pt x="40099" y="2198133"/>
                    <a:pt x="26218" y="2192384"/>
                    <a:pt x="15984" y="2182150"/>
                  </a:cubicBezTo>
                  <a:cubicBezTo>
                    <a:pt x="5750" y="2171915"/>
                    <a:pt x="0" y="2158034"/>
                    <a:pt x="0" y="2143561"/>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6" id="16"/>
            <p:cNvSpPr txBox="true"/>
            <p:nvPr/>
          </p:nvSpPr>
          <p:spPr>
            <a:xfrm>
              <a:off x="0" y="-47625"/>
              <a:ext cx="1523174" cy="2245759"/>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9303088" y="3717728"/>
            <a:ext cx="3628085" cy="5127383"/>
            <a:chOff x="0" y="0"/>
            <a:chExt cx="1693662" cy="2393564"/>
          </a:xfrm>
        </p:grpSpPr>
        <p:sp>
          <p:nvSpPr>
            <p:cNvPr name="Freeform 18" id="18"/>
            <p:cNvSpPr/>
            <p:nvPr/>
          </p:nvSpPr>
          <p:spPr>
            <a:xfrm flipH="false" flipV="false" rot="0">
              <a:off x="0" y="0"/>
              <a:ext cx="1693662" cy="2393564"/>
            </a:xfrm>
            <a:custGeom>
              <a:avLst/>
              <a:gdLst/>
              <a:ahLst/>
              <a:cxnLst/>
              <a:rect r="r" b="b" t="t" l="l"/>
              <a:pathLst>
                <a:path h="2393564" w="1693662">
                  <a:moveTo>
                    <a:pt x="49079" y="0"/>
                  </a:moveTo>
                  <a:lnTo>
                    <a:pt x="1644582" y="0"/>
                  </a:lnTo>
                  <a:cubicBezTo>
                    <a:pt x="1671688" y="0"/>
                    <a:pt x="1693662" y="21974"/>
                    <a:pt x="1693662" y="49079"/>
                  </a:cubicBezTo>
                  <a:lnTo>
                    <a:pt x="1693662" y="2344485"/>
                  </a:lnTo>
                  <a:cubicBezTo>
                    <a:pt x="1693662" y="2371591"/>
                    <a:pt x="1671688" y="2393564"/>
                    <a:pt x="1644582" y="2393564"/>
                  </a:cubicBezTo>
                  <a:lnTo>
                    <a:pt x="49079" y="2393564"/>
                  </a:lnTo>
                  <a:cubicBezTo>
                    <a:pt x="21974" y="2393564"/>
                    <a:pt x="0" y="2371591"/>
                    <a:pt x="0" y="2344485"/>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9" id="19"/>
            <p:cNvSpPr txBox="true"/>
            <p:nvPr/>
          </p:nvSpPr>
          <p:spPr>
            <a:xfrm>
              <a:off x="0" y="-47625"/>
              <a:ext cx="1693662" cy="2441189"/>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9485694" y="3933191"/>
            <a:ext cx="3262874" cy="4708741"/>
            <a:chOff x="0" y="0"/>
            <a:chExt cx="1523174" cy="2198134"/>
          </a:xfrm>
        </p:grpSpPr>
        <p:sp>
          <p:nvSpPr>
            <p:cNvPr name="Freeform 21" id="21"/>
            <p:cNvSpPr/>
            <p:nvPr/>
          </p:nvSpPr>
          <p:spPr>
            <a:xfrm flipH="false" flipV="false" rot="0">
              <a:off x="0" y="0"/>
              <a:ext cx="1523174" cy="2198133"/>
            </a:xfrm>
            <a:custGeom>
              <a:avLst/>
              <a:gdLst/>
              <a:ahLst/>
              <a:cxnLst/>
              <a:rect r="r" b="b" t="t" l="l"/>
              <a:pathLst>
                <a:path h="2198133" w="1523174">
                  <a:moveTo>
                    <a:pt x="54573" y="0"/>
                  </a:moveTo>
                  <a:lnTo>
                    <a:pt x="1468601" y="0"/>
                  </a:lnTo>
                  <a:cubicBezTo>
                    <a:pt x="1483075" y="0"/>
                    <a:pt x="1496956" y="5750"/>
                    <a:pt x="1507190" y="15984"/>
                  </a:cubicBezTo>
                  <a:cubicBezTo>
                    <a:pt x="1517425" y="26218"/>
                    <a:pt x="1523174" y="40099"/>
                    <a:pt x="1523174" y="54573"/>
                  </a:cubicBezTo>
                  <a:lnTo>
                    <a:pt x="1523174" y="2143561"/>
                  </a:lnTo>
                  <a:cubicBezTo>
                    <a:pt x="1523174" y="2173700"/>
                    <a:pt x="1498741" y="2198133"/>
                    <a:pt x="1468601" y="2198133"/>
                  </a:cubicBezTo>
                  <a:lnTo>
                    <a:pt x="54573" y="2198133"/>
                  </a:lnTo>
                  <a:cubicBezTo>
                    <a:pt x="40099" y="2198133"/>
                    <a:pt x="26218" y="2192384"/>
                    <a:pt x="15984" y="2182150"/>
                  </a:cubicBezTo>
                  <a:cubicBezTo>
                    <a:pt x="5750" y="2171915"/>
                    <a:pt x="0" y="2158034"/>
                    <a:pt x="0" y="2143561"/>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2" id="22"/>
            <p:cNvSpPr txBox="true"/>
            <p:nvPr/>
          </p:nvSpPr>
          <p:spPr>
            <a:xfrm>
              <a:off x="0" y="-47625"/>
              <a:ext cx="1523174" cy="2245759"/>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13435998" y="3717728"/>
            <a:ext cx="3628085" cy="5127383"/>
            <a:chOff x="0" y="0"/>
            <a:chExt cx="1693662" cy="2393564"/>
          </a:xfrm>
        </p:grpSpPr>
        <p:sp>
          <p:nvSpPr>
            <p:cNvPr name="Freeform 24" id="24"/>
            <p:cNvSpPr/>
            <p:nvPr/>
          </p:nvSpPr>
          <p:spPr>
            <a:xfrm flipH="false" flipV="false" rot="0">
              <a:off x="0" y="0"/>
              <a:ext cx="1693662" cy="2393564"/>
            </a:xfrm>
            <a:custGeom>
              <a:avLst/>
              <a:gdLst/>
              <a:ahLst/>
              <a:cxnLst/>
              <a:rect r="r" b="b" t="t" l="l"/>
              <a:pathLst>
                <a:path h="2393564" w="1693662">
                  <a:moveTo>
                    <a:pt x="49079" y="0"/>
                  </a:moveTo>
                  <a:lnTo>
                    <a:pt x="1644582" y="0"/>
                  </a:lnTo>
                  <a:cubicBezTo>
                    <a:pt x="1671688" y="0"/>
                    <a:pt x="1693662" y="21974"/>
                    <a:pt x="1693662" y="49079"/>
                  </a:cubicBezTo>
                  <a:lnTo>
                    <a:pt x="1693662" y="2344485"/>
                  </a:lnTo>
                  <a:cubicBezTo>
                    <a:pt x="1693662" y="2371591"/>
                    <a:pt x="1671688" y="2393564"/>
                    <a:pt x="1644582" y="2393564"/>
                  </a:cubicBezTo>
                  <a:lnTo>
                    <a:pt x="49079" y="2393564"/>
                  </a:lnTo>
                  <a:cubicBezTo>
                    <a:pt x="21974" y="2393564"/>
                    <a:pt x="0" y="2371591"/>
                    <a:pt x="0" y="2344485"/>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5" id="25"/>
            <p:cNvSpPr txBox="true"/>
            <p:nvPr/>
          </p:nvSpPr>
          <p:spPr>
            <a:xfrm>
              <a:off x="0" y="-47625"/>
              <a:ext cx="1693662" cy="2441189"/>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13618603" y="3933191"/>
            <a:ext cx="3262874" cy="4708741"/>
            <a:chOff x="0" y="0"/>
            <a:chExt cx="1523174" cy="2198134"/>
          </a:xfrm>
        </p:grpSpPr>
        <p:sp>
          <p:nvSpPr>
            <p:cNvPr name="Freeform 27" id="27"/>
            <p:cNvSpPr/>
            <p:nvPr/>
          </p:nvSpPr>
          <p:spPr>
            <a:xfrm flipH="false" flipV="false" rot="0">
              <a:off x="0" y="0"/>
              <a:ext cx="1523174" cy="2198133"/>
            </a:xfrm>
            <a:custGeom>
              <a:avLst/>
              <a:gdLst/>
              <a:ahLst/>
              <a:cxnLst/>
              <a:rect r="r" b="b" t="t" l="l"/>
              <a:pathLst>
                <a:path h="2198133" w="1523174">
                  <a:moveTo>
                    <a:pt x="54573" y="0"/>
                  </a:moveTo>
                  <a:lnTo>
                    <a:pt x="1468601" y="0"/>
                  </a:lnTo>
                  <a:cubicBezTo>
                    <a:pt x="1483075" y="0"/>
                    <a:pt x="1496956" y="5750"/>
                    <a:pt x="1507190" y="15984"/>
                  </a:cubicBezTo>
                  <a:cubicBezTo>
                    <a:pt x="1517425" y="26218"/>
                    <a:pt x="1523174" y="40099"/>
                    <a:pt x="1523174" y="54573"/>
                  </a:cubicBezTo>
                  <a:lnTo>
                    <a:pt x="1523174" y="2143561"/>
                  </a:lnTo>
                  <a:cubicBezTo>
                    <a:pt x="1523174" y="2173700"/>
                    <a:pt x="1498741" y="2198133"/>
                    <a:pt x="1468601" y="2198133"/>
                  </a:cubicBezTo>
                  <a:lnTo>
                    <a:pt x="54573" y="2198133"/>
                  </a:lnTo>
                  <a:cubicBezTo>
                    <a:pt x="40099" y="2198133"/>
                    <a:pt x="26218" y="2192384"/>
                    <a:pt x="15984" y="2182150"/>
                  </a:cubicBezTo>
                  <a:cubicBezTo>
                    <a:pt x="5750" y="2171915"/>
                    <a:pt x="0" y="2158034"/>
                    <a:pt x="0" y="2143561"/>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8" id="28"/>
            <p:cNvSpPr txBox="true"/>
            <p:nvPr/>
          </p:nvSpPr>
          <p:spPr>
            <a:xfrm>
              <a:off x="0" y="-47625"/>
              <a:ext cx="1523174" cy="2245759"/>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2124135" y="2832959"/>
            <a:ext cx="1902465" cy="19024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2" id="32"/>
          <p:cNvSpPr/>
          <p:nvPr/>
        </p:nvSpPr>
        <p:spPr>
          <a:xfrm flipH="false" flipV="false" rot="0">
            <a:off x="2426736" y="3127212"/>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6070396" y="2832959"/>
            <a:ext cx="1902465" cy="190246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6" id="36"/>
          <p:cNvGrpSpPr/>
          <p:nvPr/>
        </p:nvGrpSpPr>
        <p:grpSpPr>
          <a:xfrm rot="0">
            <a:off x="10203306" y="2832959"/>
            <a:ext cx="1902465" cy="190246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8" id="3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9" id="39"/>
          <p:cNvGrpSpPr/>
          <p:nvPr/>
        </p:nvGrpSpPr>
        <p:grpSpPr>
          <a:xfrm rot="0">
            <a:off x="14336215" y="2832959"/>
            <a:ext cx="1902465" cy="190246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2" id="42"/>
          <p:cNvSpPr/>
          <p:nvPr/>
        </p:nvSpPr>
        <p:spPr>
          <a:xfrm flipH="false" flipV="false" rot="0">
            <a:off x="10502546" y="3253365"/>
            <a:ext cx="1263132" cy="1044955"/>
          </a:xfrm>
          <a:custGeom>
            <a:avLst/>
            <a:gdLst/>
            <a:ahLst/>
            <a:cxnLst/>
            <a:rect r="r" b="b" t="t" l="l"/>
            <a:pathLst>
              <a:path h="1044955" w="1263132">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4706510" y="3253365"/>
            <a:ext cx="1215301" cy="1171109"/>
          </a:xfrm>
          <a:custGeom>
            <a:avLst/>
            <a:gdLst/>
            <a:ahLst/>
            <a:cxnLst/>
            <a:rect r="r" b="b" t="t" l="l"/>
            <a:pathLst>
              <a:path h="1171109" w="1215301">
                <a:moveTo>
                  <a:pt x="0" y="0"/>
                </a:moveTo>
                <a:lnTo>
                  <a:pt x="1215301" y="0"/>
                </a:lnTo>
                <a:lnTo>
                  <a:pt x="1215301" y="1171109"/>
                </a:lnTo>
                <a:lnTo>
                  <a:pt x="0" y="1171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6571218" y="3253365"/>
            <a:ext cx="883328" cy="1099164"/>
          </a:xfrm>
          <a:custGeom>
            <a:avLst/>
            <a:gdLst/>
            <a:ahLst/>
            <a:cxnLst/>
            <a:rect r="r" b="b" t="t" l="l"/>
            <a:pathLst>
              <a:path h="1099164" w="883328">
                <a:moveTo>
                  <a:pt x="0" y="0"/>
                </a:moveTo>
                <a:lnTo>
                  <a:pt x="883328" y="0"/>
                </a:lnTo>
                <a:lnTo>
                  <a:pt x="883328" y="1099164"/>
                </a:lnTo>
                <a:lnTo>
                  <a:pt x="0" y="10991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1636664" y="5284748"/>
            <a:ext cx="2877407" cy="3169314"/>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Dr</a:t>
            </a:r>
            <a:r>
              <a:rPr lang="en-US" sz="1492" strike="noStrike" u="none">
                <a:solidFill>
                  <a:srgbClr val="101010"/>
                </a:solidFill>
                <a:latin typeface="Montserrat"/>
              </a:rPr>
              <a:t>owsy driving is a significant factor in road accidents. As governments and organizations focus on improving road safety, there is a growing demand for technologies that can help prevent accidents caused by drowsy drivers. This model can be integrated into vehicles as part of advanced safety systems.</a:t>
            </a:r>
          </a:p>
        </p:txBody>
      </p:sp>
      <p:sp>
        <p:nvSpPr>
          <p:cNvPr name="TextBox 46" id="46"/>
          <p:cNvSpPr txBox="true"/>
          <p:nvPr/>
        </p:nvSpPr>
        <p:spPr>
          <a:xfrm rot="0">
            <a:off x="5545518" y="5284748"/>
            <a:ext cx="2877407" cy="2109762"/>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Insu</a:t>
            </a:r>
            <a:r>
              <a:rPr lang="en-US" sz="1492" strike="noStrike" u="none">
                <a:solidFill>
                  <a:srgbClr val="101010"/>
                </a:solidFill>
                <a:latin typeface="Montserrat"/>
              </a:rPr>
              <a:t>rance companies are increasingly interested in promoting safe driving practices. This model can be used to incentivize safe driving behavior and offer discounts to policyholders who use the system.</a:t>
            </a:r>
          </a:p>
        </p:txBody>
      </p:sp>
      <p:sp>
        <p:nvSpPr>
          <p:cNvPr name="TextBox 47" id="47"/>
          <p:cNvSpPr txBox="true"/>
          <p:nvPr/>
        </p:nvSpPr>
        <p:spPr>
          <a:xfrm rot="0">
            <a:off x="9715835" y="5549636"/>
            <a:ext cx="2877407" cy="1844874"/>
          </a:xfrm>
          <a:prstGeom prst="rect">
            <a:avLst/>
          </a:prstGeom>
        </p:spPr>
        <p:txBody>
          <a:bodyPr anchor="t" rtlCol="false" tIns="0" lIns="0" bIns="0" rIns="0">
            <a:spAutoFit/>
          </a:bodyPr>
          <a:lstStyle/>
          <a:p>
            <a:pPr algn="ctr">
              <a:lnSpc>
                <a:spcPts val="2089"/>
              </a:lnSpc>
              <a:spcBef>
                <a:spcPct val="0"/>
              </a:spcBef>
            </a:pPr>
            <a:r>
              <a:rPr lang="en-US" sz="1492" strike="noStrike" u="none">
                <a:solidFill>
                  <a:srgbClr val="101010"/>
                </a:solidFill>
                <a:latin typeface="Montserrat"/>
              </a:rPr>
              <a:t>Long-haul trucking and transportation companies can benefit from this technology to reduce accidents and improve the safety of their drivers.</a:t>
            </a:r>
          </a:p>
          <a:p>
            <a:pPr algn="ctr">
              <a:lnSpc>
                <a:spcPts val="2089"/>
              </a:lnSpc>
              <a:spcBef>
                <a:spcPct val="0"/>
              </a:spcBef>
            </a:pPr>
          </a:p>
        </p:txBody>
      </p:sp>
      <p:sp>
        <p:nvSpPr>
          <p:cNvPr name="TextBox 48" id="48"/>
          <p:cNvSpPr txBox="true"/>
          <p:nvPr/>
        </p:nvSpPr>
        <p:spPr>
          <a:xfrm rot="0">
            <a:off x="13797948" y="5284748"/>
            <a:ext cx="2877407" cy="2109762"/>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S</a:t>
            </a:r>
            <a:r>
              <a:rPr lang="en-US" sz="1492" strike="noStrike" u="none">
                <a:solidFill>
                  <a:srgbClr val="101010"/>
                </a:solidFill>
                <a:latin typeface="Montserrat"/>
              </a:rPr>
              <a:t>ome consumers may opt to use this system as an aftermarket product for their personal vehicles, especially those who frequently drive long distances or work as rideshare drivers.</a:t>
            </a:r>
          </a:p>
          <a:p>
            <a:pPr algn="ctr">
              <a:lnSpc>
                <a:spcPts val="2089"/>
              </a:lnSpc>
              <a:spcBef>
                <a:spcPct val="0"/>
              </a:spcBef>
            </a:pPr>
          </a:p>
        </p:txBody>
      </p:sp>
      <p:sp>
        <p:nvSpPr>
          <p:cNvPr name="TextBox 49" id="49"/>
          <p:cNvSpPr txBox="true"/>
          <p:nvPr/>
        </p:nvSpPr>
        <p:spPr>
          <a:xfrm rot="0">
            <a:off x="1636664" y="4783048"/>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Automotive Safety</a:t>
            </a:r>
          </a:p>
        </p:txBody>
      </p:sp>
      <p:sp>
        <p:nvSpPr>
          <p:cNvPr name="TextBox 50" id="50"/>
          <p:cNvSpPr txBox="true"/>
          <p:nvPr/>
        </p:nvSpPr>
        <p:spPr>
          <a:xfrm rot="0">
            <a:off x="5587482" y="4783048"/>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Insurance Industry</a:t>
            </a:r>
          </a:p>
        </p:txBody>
      </p:sp>
      <p:sp>
        <p:nvSpPr>
          <p:cNvPr name="TextBox 51" id="51"/>
          <p:cNvSpPr txBox="true"/>
          <p:nvPr/>
        </p:nvSpPr>
        <p:spPr>
          <a:xfrm rot="0">
            <a:off x="9715835" y="4783048"/>
            <a:ext cx="2877407" cy="711952"/>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Transportation and Logistics</a:t>
            </a:r>
          </a:p>
        </p:txBody>
      </p:sp>
      <p:sp>
        <p:nvSpPr>
          <p:cNvPr name="TextBox 52" id="52"/>
          <p:cNvSpPr txBox="true"/>
          <p:nvPr/>
        </p:nvSpPr>
        <p:spPr>
          <a:xfrm rot="0">
            <a:off x="13769373" y="4783048"/>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Consumer Market</a:t>
            </a:r>
          </a:p>
        </p:txBody>
      </p:sp>
      <p:sp>
        <p:nvSpPr>
          <p:cNvPr name="TextBox 53" id="53"/>
          <p:cNvSpPr txBox="true"/>
          <p:nvPr/>
        </p:nvSpPr>
        <p:spPr>
          <a:xfrm rot="0">
            <a:off x="3422550" y="1537559"/>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Bold"/>
              </a:rPr>
              <a:t>Market Prospects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191252" y="4109690"/>
            <a:ext cx="3628085" cy="4229852"/>
            <a:chOff x="0" y="0"/>
            <a:chExt cx="1693662" cy="1974579"/>
          </a:xfrm>
        </p:grpSpPr>
        <p:sp>
          <p:nvSpPr>
            <p:cNvPr name="Freeform 6" id="6"/>
            <p:cNvSpPr/>
            <p:nvPr/>
          </p:nvSpPr>
          <p:spPr>
            <a:xfrm flipH="false" flipV="false" rot="0">
              <a:off x="0" y="0"/>
              <a:ext cx="1693662" cy="1974579"/>
            </a:xfrm>
            <a:custGeom>
              <a:avLst/>
              <a:gdLst/>
              <a:ahLst/>
              <a:cxnLst/>
              <a:rect r="r" b="b" t="t" l="l"/>
              <a:pathLst>
                <a:path h="1974579" w="1693662">
                  <a:moveTo>
                    <a:pt x="49079" y="0"/>
                  </a:moveTo>
                  <a:lnTo>
                    <a:pt x="1644582" y="0"/>
                  </a:lnTo>
                  <a:cubicBezTo>
                    <a:pt x="1671688" y="0"/>
                    <a:pt x="1693662" y="21974"/>
                    <a:pt x="1693662" y="49079"/>
                  </a:cubicBezTo>
                  <a:lnTo>
                    <a:pt x="1693662" y="1925499"/>
                  </a:lnTo>
                  <a:cubicBezTo>
                    <a:pt x="1693662" y="1952605"/>
                    <a:pt x="1671688" y="1974579"/>
                    <a:pt x="1644582" y="1974579"/>
                  </a:cubicBezTo>
                  <a:lnTo>
                    <a:pt x="49079" y="1974579"/>
                  </a:lnTo>
                  <a:cubicBezTo>
                    <a:pt x="21974" y="1974579"/>
                    <a:pt x="0" y="1952605"/>
                    <a:pt x="0" y="1925499"/>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0222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373857" y="4325153"/>
            <a:ext cx="3262874" cy="3823972"/>
            <a:chOff x="0" y="0"/>
            <a:chExt cx="1523174" cy="1785106"/>
          </a:xfrm>
        </p:grpSpPr>
        <p:sp>
          <p:nvSpPr>
            <p:cNvPr name="Freeform 9" id="9"/>
            <p:cNvSpPr/>
            <p:nvPr/>
          </p:nvSpPr>
          <p:spPr>
            <a:xfrm flipH="false" flipV="false" rot="0">
              <a:off x="0" y="0"/>
              <a:ext cx="1523174" cy="1785106"/>
            </a:xfrm>
            <a:custGeom>
              <a:avLst/>
              <a:gdLst/>
              <a:ahLst/>
              <a:cxnLst/>
              <a:rect r="r" b="b" t="t" l="l"/>
              <a:pathLst>
                <a:path h="1785106" w="1523174">
                  <a:moveTo>
                    <a:pt x="54573" y="0"/>
                  </a:moveTo>
                  <a:lnTo>
                    <a:pt x="1468601" y="0"/>
                  </a:lnTo>
                  <a:cubicBezTo>
                    <a:pt x="1483075" y="0"/>
                    <a:pt x="1496956" y="5750"/>
                    <a:pt x="1507190" y="15984"/>
                  </a:cubicBezTo>
                  <a:cubicBezTo>
                    <a:pt x="1517425" y="26218"/>
                    <a:pt x="1523174" y="40099"/>
                    <a:pt x="1523174" y="54573"/>
                  </a:cubicBezTo>
                  <a:lnTo>
                    <a:pt x="1523174" y="1730533"/>
                  </a:lnTo>
                  <a:cubicBezTo>
                    <a:pt x="1523174" y="1745007"/>
                    <a:pt x="1517425" y="1758887"/>
                    <a:pt x="1507190" y="1769122"/>
                  </a:cubicBezTo>
                  <a:cubicBezTo>
                    <a:pt x="1496956" y="1779356"/>
                    <a:pt x="1483075" y="1785106"/>
                    <a:pt x="1468601" y="1785106"/>
                  </a:cubicBezTo>
                  <a:lnTo>
                    <a:pt x="54573" y="1785106"/>
                  </a:lnTo>
                  <a:cubicBezTo>
                    <a:pt x="24433" y="1785106"/>
                    <a:pt x="0" y="1760673"/>
                    <a:pt x="0" y="1730533"/>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832731"/>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5137513" y="4109690"/>
            <a:ext cx="3628085" cy="4229852"/>
            <a:chOff x="0" y="0"/>
            <a:chExt cx="1693662" cy="1974579"/>
          </a:xfrm>
        </p:grpSpPr>
        <p:sp>
          <p:nvSpPr>
            <p:cNvPr name="Freeform 12" id="12"/>
            <p:cNvSpPr/>
            <p:nvPr/>
          </p:nvSpPr>
          <p:spPr>
            <a:xfrm flipH="false" flipV="false" rot="0">
              <a:off x="0" y="0"/>
              <a:ext cx="1693662" cy="1974579"/>
            </a:xfrm>
            <a:custGeom>
              <a:avLst/>
              <a:gdLst/>
              <a:ahLst/>
              <a:cxnLst/>
              <a:rect r="r" b="b" t="t" l="l"/>
              <a:pathLst>
                <a:path h="1974579" w="1693662">
                  <a:moveTo>
                    <a:pt x="49079" y="0"/>
                  </a:moveTo>
                  <a:lnTo>
                    <a:pt x="1644582" y="0"/>
                  </a:lnTo>
                  <a:cubicBezTo>
                    <a:pt x="1671688" y="0"/>
                    <a:pt x="1693662" y="21974"/>
                    <a:pt x="1693662" y="49079"/>
                  </a:cubicBezTo>
                  <a:lnTo>
                    <a:pt x="1693662" y="1925499"/>
                  </a:lnTo>
                  <a:cubicBezTo>
                    <a:pt x="1693662" y="1952605"/>
                    <a:pt x="1671688" y="1974579"/>
                    <a:pt x="1644582" y="1974579"/>
                  </a:cubicBezTo>
                  <a:lnTo>
                    <a:pt x="49079" y="1974579"/>
                  </a:lnTo>
                  <a:cubicBezTo>
                    <a:pt x="21974" y="1974579"/>
                    <a:pt x="0" y="1952605"/>
                    <a:pt x="0" y="1925499"/>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1693662" cy="2022204"/>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5320118" y="4325153"/>
            <a:ext cx="3262874" cy="3823972"/>
            <a:chOff x="0" y="0"/>
            <a:chExt cx="1523174" cy="1785106"/>
          </a:xfrm>
        </p:grpSpPr>
        <p:sp>
          <p:nvSpPr>
            <p:cNvPr name="Freeform 15" id="15"/>
            <p:cNvSpPr/>
            <p:nvPr/>
          </p:nvSpPr>
          <p:spPr>
            <a:xfrm flipH="false" flipV="false" rot="0">
              <a:off x="0" y="0"/>
              <a:ext cx="1523174" cy="1785106"/>
            </a:xfrm>
            <a:custGeom>
              <a:avLst/>
              <a:gdLst/>
              <a:ahLst/>
              <a:cxnLst/>
              <a:rect r="r" b="b" t="t" l="l"/>
              <a:pathLst>
                <a:path h="1785106" w="1523174">
                  <a:moveTo>
                    <a:pt x="54573" y="0"/>
                  </a:moveTo>
                  <a:lnTo>
                    <a:pt x="1468601" y="0"/>
                  </a:lnTo>
                  <a:cubicBezTo>
                    <a:pt x="1483075" y="0"/>
                    <a:pt x="1496956" y="5750"/>
                    <a:pt x="1507190" y="15984"/>
                  </a:cubicBezTo>
                  <a:cubicBezTo>
                    <a:pt x="1517425" y="26218"/>
                    <a:pt x="1523174" y="40099"/>
                    <a:pt x="1523174" y="54573"/>
                  </a:cubicBezTo>
                  <a:lnTo>
                    <a:pt x="1523174" y="1730533"/>
                  </a:lnTo>
                  <a:cubicBezTo>
                    <a:pt x="1523174" y="1745007"/>
                    <a:pt x="1517425" y="1758887"/>
                    <a:pt x="1507190" y="1769122"/>
                  </a:cubicBezTo>
                  <a:cubicBezTo>
                    <a:pt x="1496956" y="1779356"/>
                    <a:pt x="1483075" y="1785106"/>
                    <a:pt x="1468601" y="1785106"/>
                  </a:cubicBezTo>
                  <a:lnTo>
                    <a:pt x="54573" y="1785106"/>
                  </a:lnTo>
                  <a:cubicBezTo>
                    <a:pt x="24433" y="1785106"/>
                    <a:pt x="0" y="1760673"/>
                    <a:pt x="0" y="1730533"/>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6" id="16"/>
            <p:cNvSpPr txBox="true"/>
            <p:nvPr/>
          </p:nvSpPr>
          <p:spPr>
            <a:xfrm>
              <a:off x="0" y="-47625"/>
              <a:ext cx="1523174" cy="1832731"/>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9270423" y="4109690"/>
            <a:ext cx="3628085" cy="4229852"/>
            <a:chOff x="0" y="0"/>
            <a:chExt cx="1693662" cy="1974579"/>
          </a:xfrm>
        </p:grpSpPr>
        <p:sp>
          <p:nvSpPr>
            <p:cNvPr name="Freeform 18" id="18"/>
            <p:cNvSpPr/>
            <p:nvPr/>
          </p:nvSpPr>
          <p:spPr>
            <a:xfrm flipH="false" flipV="false" rot="0">
              <a:off x="0" y="0"/>
              <a:ext cx="1693662" cy="1974579"/>
            </a:xfrm>
            <a:custGeom>
              <a:avLst/>
              <a:gdLst/>
              <a:ahLst/>
              <a:cxnLst/>
              <a:rect r="r" b="b" t="t" l="l"/>
              <a:pathLst>
                <a:path h="1974579" w="1693662">
                  <a:moveTo>
                    <a:pt x="49079" y="0"/>
                  </a:moveTo>
                  <a:lnTo>
                    <a:pt x="1644582" y="0"/>
                  </a:lnTo>
                  <a:cubicBezTo>
                    <a:pt x="1671688" y="0"/>
                    <a:pt x="1693662" y="21974"/>
                    <a:pt x="1693662" y="49079"/>
                  </a:cubicBezTo>
                  <a:lnTo>
                    <a:pt x="1693662" y="1925499"/>
                  </a:lnTo>
                  <a:cubicBezTo>
                    <a:pt x="1693662" y="1952605"/>
                    <a:pt x="1671688" y="1974579"/>
                    <a:pt x="1644582" y="1974579"/>
                  </a:cubicBezTo>
                  <a:lnTo>
                    <a:pt x="49079" y="1974579"/>
                  </a:lnTo>
                  <a:cubicBezTo>
                    <a:pt x="21974" y="1974579"/>
                    <a:pt x="0" y="1952605"/>
                    <a:pt x="0" y="1925499"/>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9" id="19"/>
            <p:cNvSpPr txBox="true"/>
            <p:nvPr/>
          </p:nvSpPr>
          <p:spPr>
            <a:xfrm>
              <a:off x="0" y="-47625"/>
              <a:ext cx="1693662" cy="2022204"/>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9453028" y="4325153"/>
            <a:ext cx="3262874" cy="3823972"/>
            <a:chOff x="0" y="0"/>
            <a:chExt cx="1523174" cy="1785106"/>
          </a:xfrm>
        </p:grpSpPr>
        <p:sp>
          <p:nvSpPr>
            <p:cNvPr name="Freeform 21" id="21"/>
            <p:cNvSpPr/>
            <p:nvPr/>
          </p:nvSpPr>
          <p:spPr>
            <a:xfrm flipH="false" flipV="false" rot="0">
              <a:off x="0" y="0"/>
              <a:ext cx="1523174" cy="1785106"/>
            </a:xfrm>
            <a:custGeom>
              <a:avLst/>
              <a:gdLst/>
              <a:ahLst/>
              <a:cxnLst/>
              <a:rect r="r" b="b" t="t" l="l"/>
              <a:pathLst>
                <a:path h="1785106" w="1523174">
                  <a:moveTo>
                    <a:pt x="54573" y="0"/>
                  </a:moveTo>
                  <a:lnTo>
                    <a:pt x="1468601" y="0"/>
                  </a:lnTo>
                  <a:cubicBezTo>
                    <a:pt x="1483075" y="0"/>
                    <a:pt x="1496956" y="5750"/>
                    <a:pt x="1507190" y="15984"/>
                  </a:cubicBezTo>
                  <a:cubicBezTo>
                    <a:pt x="1517425" y="26218"/>
                    <a:pt x="1523174" y="40099"/>
                    <a:pt x="1523174" y="54573"/>
                  </a:cubicBezTo>
                  <a:lnTo>
                    <a:pt x="1523174" y="1730533"/>
                  </a:lnTo>
                  <a:cubicBezTo>
                    <a:pt x="1523174" y="1745007"/>
                    <a:pt x="1517425" y="1758887"/>
                    <a:pt x="1507190" y="1769122"/>
                  </a:cubicBezTo>
                  <a:cubicBezTo>
                    <a:pt x="1496956" y="1779356"/>
                    <a:pt x="1483075" y="1785106"/>
                    <a:pt x="1468601" y="1785106"/>
                  </a:cubicBezTo>
                  <a:lnTo>
                    <a:pt x="54573" y="1785106"/>
                  </a:lnTo>
                  <a:cubicBezTo>
                    <a:pt x="24433" y="1785106"/>
                    <a:pt x="0" y="1760673"/>
                    <a:pt x="0" y="1730533"/>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2" id="22"/>
            <p:cNvSpPr txBox="true"/>
            <p:nvPr/>
          </p:nvSpPr>
          <p:spPr>
            <a:xfrm>
              <a:off x="0" y="-47625"/>
              <a:ext cx="1523174" cy="1832731"/>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13403332" y="4109690"/>
            <a:ext cx="3628085" cy="4229852"/>
            <a:chOff x="0" y="0"/>
            <a:chExt cx="1693662" cy="1974579"/>
          </a:xfrm>
        </p:grpSpPr>
        <p:sp>
          <p:nvSpPr>
            <p:cNvPr name="Freeform 24" id="24"/>
            <p:cNvSpPr/>
            <p:nvPr/>
          </p:nvSpPr>
          <p:spPr>
            <a:xfrm flipH="false" flipV="false" rot="0">
              <a:off x="0" y="0"/>
              <a:ext cx="1693662" cy="1974579"/>
            </a:xfrm>
            <a:custGeom>
              <a:avLst/>
              <a:gdLst/>
              <a:ahLst/>
              <a:cxnLst/>
              <a:rect r="r" b="b" t="t" l="l"/>
              <a:pathLst>
                <a:path h="1974579" w="1693662">
                  <a:moveTo>
                    <a:pt x="49079" y="0"/>
                  </a:moveTo>
                  <a:lnTo>
                    <a:pt x="1644582" y="0"/>
                  </a:lnTo>
                  <a:cubicBezTo>
                    <a:pt x="1671688" y="0"/>
                    <a:pt x="1693662" y="21974"/>
                    <a:pt x="1693662" y="49079"/>
                  </a:cubicBezTo>
                  <a:lnTo>
                    <a:pt x="1693662" y="1925499"/>
                  </a:lnTo>
                  <a:cubicBezTo>
                    <a:pt x="1693662" y="1952605"/>
                    <a:pt x="1671688" y="1974579"/>
                    <a:pt x="1644582" y="1974579"/>
                  </a:cubicBezTo>
                  <a:lnTo>
                    <a:pt x="49079" y="1974579"/>
                  </a:lnTo>
                  <a:cubicBezTo>
                    <a:pt x="21974" y="1974579"/>
                    <a:pt x="0" y="1952605"/>
                    <a:pt x="0" y="1925499"/>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5" id="25"/>
            <p:cNvSpPr txBox="true"/>
            <p:nvPr/>
          </p:nvSpPr>
          <p:spPr>
            <a:xfrm>
              <a:off x="0" y="-47625"/>
              <a:ext cx="1693662" cy="2022204"/>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13585938" y="4325153"/>
            <a:ext cx="3262874" cy="3823972"/>
            <a:chOff x="0" y="0"/>
            <a:chExt cx="1523174" cy="1785106"/>
          </a:xfrm>
        </p:grpSpPr>
        <p:sp>
          <p:nvSpPr>
            <p:cNvPr name="Freeform 27" id="27"/>
            <p:cNvSpPr/>
            <p:nvPr/>
          </p:nvSpPr>
          <p:spPr>
            <a:xfrm flipH="false" flipV="false" rot="0">
              <a:off x="0" y="0"/>
              <a:ext cx="1523174" cy="1785106"/>
            </a:xfrm>
            <a:custGeom>
              <a:avLst/>
              <a:gdLst/>
              <a:ahLst/>
              <a:cxnLst/>
              <a:rect r="r" b="b" t="t" l="l"/>
              <a:pathLst>
                <a:path h="1785106" w="1523174">
                  <a:moveTo>
                    <a:pt x="54573" y="0"/>
                  </a:moveTo>
                  <a:lnTo>
                    <a:pt x="1468601" y="0"/>
                  </a:lnTo>
                  <a:cubicBezTo>
                    <a:pt x="1483075" y="0"/>
                    <a:pt x="1496956" y="5750"/>
                    <a:pt x="1507190" y="15984"/>
                  </a:cubicBezTo>
                  <a:cubicBezTo>
                    <a:pt x="1517425" y="26218"/>
                    <a:pt x="1523174" y="40099"/>
                    <a:pt x="1523174" y="54573"/>
                  </a:cubicBezTo>
                  <a:lnTo>
                    <a:pt x="1523174" y="1730533"/>
                  </a:lnTo>
                  <a:cubicBezTo>
                    <a:pt x="1523174" y="1745007"/>
                    <a:pt x="1517425" y="1758887"/>
                    <a:pt x="1507190" y="1769122"/>
                  </a:cubicBezTo>
                  <a:cubicBezTo>
                    <a:pt x="1496956" y="1779356"/>
                    <a:pt x="1483075" y="1785106"/>
                    <a:pt x="1468601" y="1785106"/>
                  </a:cubicBezTo>
                  <a:lnTo>
                    <a:pt x="54573" y="1785106"/>
                  </a:lnTo>
                  <a:cubicBezTo>
                    <a:pt x="24433" y="1785106"/>
                    <a:pt x="0" y="1760673"/>
                    <a:pt x="0" y="1730533"/>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8" id="28"/>
            <p:cNvSpPr txBox="true"/>
            <p:nvPr/>
          </p:nvSpPr>
          <p:spPr>
            <a:xfrm>
              <a:off x="0" y="-47625"/>
              <a:ext cx="1523174" cy="1832731"/>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2091469" y="3224921"/>
            <a:ext cx="1902465" cy="19024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6037731" y="3224921"/>
            <a:ext cx="1902465" cy="190246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4" id="3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10170640" y="3224921"/>
            <a:ext cx="1902465" cy="190246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7" id="3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8" id="38"/>
          <p:cNvGrpSpPr/>
          <p:nvPr/>
        </p:nvGrpSpPr>
        <p:grpSpPr>
          <a:xfrm rot="0">
            <a:off x="14303550" y="3224921"/>
            <a:ext cx="1902465" cy="190246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0" id="4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1" id="41"/>
          <p:cNvSpPr/>
          <p:nvPr/>
        </p:nvSpPr>
        <p:spPr>
          <a:xfrm flipH="false" flipV="false" rot="0">
            <a:off x="6355819" y="3645328"/>
            <a:ext cx="1275401" cy="1099164"/>
          </a:xfrm>
          <a:custGeom>
            <a:avLst/>
            <a:gdLst/>
            <a:ahLst/>
            <a:cxnLst/>
            <a:rect r="r" b="b" t="t" l="l"/>
            <a:pathLst>
              <a:path h="1099164" w="1275401">
                <a:moveTo>
                  <a:pt x="0" y="0"/>
                </a:moveTo>
                <a:lnTo>
                  <a:pt x="1275401" y="0"/>
                </a:lnTo>
                <a:lnTo>
                  <a:pt x="1275401" y="1099163"/>
                </a:lnTo>
                <a:lnTo>
                  <a:pt x="0" y="1099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2" id="42"/>
          <p:cNvSpPr/>
          <p:nvPr/>
        </p:nvSpPr>
        <p:spPr>
          <a:xfrm flipH="false" flipV="false" rot="0">
            <a:off x="14669228" y="3645328"/>
            <a:ext cx="1171109" cy="1171109"/>
          </a:xfrm>
          <a:custGeom>
            <a:avLst/>
            <a:gdLst/>
            <a:ahLst/>
            <a:cxnLst/>
            <a:rect r="r" b="b" t="t" l="l"/>
            <a:pathLst>
              <a:path h="1171109" w="1171109">
                <a:moveTo>
                  <a:pt x="0" y="0"/>
                </a:moveTo>
                <a:lnTo>
                  <a:pt x="1171108" y="0"/>
                </a:lnTo>
                <a:lnTo>
                  <a:pt x="1171108" y="1171108"/>
                </a:lnTo>
                <a:lnTo>
                  <a:pt x="0" y="1171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0480098" y="3439611"/>
            <a:ext cx="1311680" cy="1340159"/>
          </a:xfrm>
          <a:custGeom>
            <a:avLst/>
            <a:gdLst/>
            <a:ahLst/>
            <a:cxnLst/>
            <a:rect r="r" b="b" t="t" l="l"/>
            <a:pathLst>
              <a:path h="1340159" w="1311680">
                <a:moveTo>
                  <a:pt x="0" y="0"/>
                </a:moveTo>
                <a:lnTo>
                  <a:pt x="1311680" y="0"/>
                </a:lnTo>
                <a:lnTo>
                  <a:pt x="1311680" y="1340159"/>
                </a:lnTo>
                <a:lnTo>
                  <a:pt x="0" y="1340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2457147" y="3645328"/>
            <a:ext cx="1171109" cy="1171109"/>
          </a:xfrm>
          <a:custGeom>
            <a:avLst/>
            <a:gdLst/>
            <a:ahLst/>
            <a:cxnLst/>
            <a:rect r="r" b="b" t="t" l="l"/>
            <a:pathLst>
              <a:path h="1171109" w="1171109">
                <a:moveTo>
                  <a:pt x="0" y="0"/>
                </a:moveTo>
                <a:lnTo>
                  <a:pt x="1171109" y="0"/>
                </a:lnTo>
                <a:lnTo>
                  <a:pt x="1171109" y="1171108"/>
                </a:lnTo>
                <a:lnTo>
                  <a:pt x="0" y="1171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3389885" y="1929521"/>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Bold"/>
              </a:rPr>
              <a:t>Market Prospects</a:t>
            </a:r>
          </a:p>
        </p:txBody>
      </p:sp>
      <p:sp>
        <p:nvSpPr>
          <p:cNvPr name="TextBox 46" id="46"/>
          <p:cNvSpPr txBox="true"/>
          <p:nvPr/>
        </p:nvSpPr>
        <p:spPr>
          <a:xfrm rot="0">
            <a:off x="1603998" y="6039363"/>
            <a:ext cx="2877407" cy="2109762"/>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A</a:t>
            </a:r>
            <a:r>
              <a:rPr lang="en-US" sz="1492" strike="noStrike" u="none">
                <a:solidFill>
                  <a:srgbClr val="101010"/>
                </a:solidFill>
                <a:latin typeface="Montserrat"/>
              </a:rPr>
              <a:t>s governments introduce stricter regulations related to road safety, the adoption of such systems may become mandatory in certain regions, creating a market for compliance solutions.</a:t>
            </a:r>
          </a:p>
          <a:p>
            <a:pPr algn="ctr">
              <a:lnSpc>
                <a:spcPts val="2089"/>
              </a:lnSpc>
              <a:spcBef>
                <a:spcPct val="0"/>
              </a:spcBef>
            </a:pPr>
          </a:p>
        </p:txBody>
      </p:sp>
      <p:sp>
        <p:nvSpPr>
          <p:cNvPr name="TextBox 47" id="47"/>
          <p:cNvSpPr txBox="true"/>
          <p:nvPr/>
        </p:nvSpPr>
        <p:spPr>
          <a:xfrm rot="0">
            <a:off x="5512852" y="5676007"/>
            <a:ext cx="2877407" cy="2109762"/>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Collabo</a:t>
            </a:r>
            <a:r>
              <a:rPr lang="en-US" sz="1492" strike="noStrike" u="none">
                <a:solidFill>
                  <a:srgbClr val="101010"/>
                </a:solidFill>
                <a:latin typeface="Montserrat"/>
              </a:rPr>
              <a:t>ration with vehicle manufacturers, fleet management companies, and insurance providers can open up significant business opportunities for companies offering this technology.</a:t>
            </a:r>
          </a:p>
          <a:p>
            <a:pPr algn="ctr">
              <a:lnSpc>
                <a:spcPts val="2089"/>
              </a:lnSpc>
              <a:spcBef>
                <a:spcPct val="0"/>
              </a:spcBef>
            </a:pPr>
          </a:p>
        </p:txBody>
      </p:sp>
      <p:sp>
        <p:nvSpPr>
          <p:cNvPr name="TextBox 48" id="48"/>
          <p:cNvSpPr txBox="true"/>
          <p:nvPr/>
        </p:nvSpPr>
        <p:spPr>
          <a:xfrm rot="0">
            <a:off x="9683169" y="5676710"/>
            <a:ext cx="2877407" cy="1315099"/>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T</a:t>
            </a:r>
            <a:r>
              <a:rPr lang="en-US" sz="1492" strike="noStrike" u="none">
                <a:solidFill>
                  <a:srgbClr val="101010"/>
                </a:solidFill>
                <a:latin typeface="Montserrat"/>
              </a:rPr>
              <a:t>he problem of drowsy driving is not limited to a specific region, making this technology relevant on a global scale.</a:t>
            </a:r>
          </a:p>
        </p:txBody>
      </p:sp>
      <p:sp>
        <p:nvSpPr>
          <p:cNvPr name="TextBox 49" id="49"/>
          <p:cNvSpPr txBox="true"/>
          <p:nvPr/>
        </p:nvSpPr>
        <p:spPr>
          <a:xfrm rot="0">
            <a:off x="13765282" y="5676710"/>
            <a:ext cx="2877407" cy="1315099"/>
          </a:xfrm>
          <a:prstGeom prst="rect">
            <a:avLst/>
          </a:prstGeom>
        </p:spPr>
        <p:txBody>
          <a:bodyPr anchor="t" rtlCol="false" tIns="0" lIns="0" bIns="0" rIns="0">
            <a:spAutoFit/>
          </a:bodyPr>
          <a:lstStyle/>
          <a:p>
            <a:pPr algn="ctr">
              <a:lnSpc>
                <a:spcPts val="2089"/>
              </a:lnSpc>
              <a:spcBef>
                <a:spcPct val="0"/>
              </a:spcBef>
            </a:pPr>
            <a:r>
              <a:rPr lang="en-US" sz="1492">
                <a:solidFill>
                  <a:srgbClr val="101010"/>
                </a:solidFill>
                <a:latin typeface="Montserrat"/>
              </a:rPr>
              <a:t>An increas</a:t>
            </a:r>
            <a:r>
              <a:rPr lang="en-US" sz="1492" strike="noStrike" u="none">
                <a:solidFill>
                  <a:srgbClr val="101010"/>
                </a:solidFill>
                <a:latin typeface="Montserrat"/>
              </a:rPr>
              <a:t>ed focus on road safety and awareness about the dangers of drowsy driving can drive consumer interest in such systems.</a:t>
            </a:r>
          </a:p>
        </p:txBody>
      </p:sp>
      <p:sp>
        <p:nvSpPr>
          <p:cNvPr name="TextBox 50" id="50"/>
          <p:cNvSpPr txBox="true"/>
          <p:nvPr/>
        </p:nvSpPr>
        <p:spPr>
          <a:xfrm rot="0">
            <a:off x="1603998" y="5175011"/>
            <a:ext cx="2877407" cy="711952"/>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Regulatory Compliance</a:t>
            </a:r>
          </a:p>
        </p:txBody>
      </p:sp>
      <p:sp>
        <p:nvSpPr>
          <p:cNvPr name="TextBox 51" id="51"/>
          <p:cNvSpPr txBox="true"/>
          <p:nvPr/>
        </p:nvSpPr>
        <p:spPr>
          <a:xfrm rot="0">
            <a:off x="5554816" y="5175011"/>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Partnerships</a:t>
            </a:r>
          </a:p>
        </p:txBody>
      </p:sp>
      <p:sp>
        <p:nvSpPr>
          <p:cNvPr name="TextBox 52" id="52"/>
          <p:cNvSpPr txBox="true"/>
          <p:nvPr/>
        </p:nvSpPr>
        <p:spPr>
          <a:xfrm rot="0">
            <a:off x="9645762" y="5186866"/>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Global Reach</a:t>
            </a:r>
          </a:p>
        </p:txBody>
      </p:sp>
      <p:sp>
        <p:nvSpPr>
          <p:cNvPr name="TextBox 53" id="53"/>
          <p:cNvSpPr txBox="true"/>
          <p:nvPr/>
        </p:nvSpPr>
        <p:spPr>
          <a:xfrm rot="0">
            <a:off x="13736707" y="5175011"/>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Public Awareness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DAFwrOxS9hA</dc:identifier>
  <dcterms:modified xsi:type="dcterms:W3CDTF">2011-08-01T06:04:30Z</dcterms:modified>
  <cp:revision>1</cp:revision>
  <dc:title>Drowsiness-and-yawn-detection-phase-2</dc:title>
</cp:coreProperties>
</file>